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068" autoAdjust="0"/>
    <p:restoredTop sz="94660"/>
  </p:normalViewPr>
  <p:slideViewPr>
    <p:cSldViewPr>
      <p:cViewPr>
        <p:scale>
          <a:sx n="81" d="100"/>
          <a:sy n="81" d="100"/>
        </p:scale>
        <p:origin x="122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9F8D-257C-4BAB-9741-43E8ED87FEDC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3AC70-3E62-4AB0-B56F-8BF7C07FB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3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3AC70-3E62-4AB0-B56F-8BF7C07FB3E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4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3AC70-3E62-4AB0-B56F-8BF7C07FB3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0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23.png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1.jp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7.jpg"/><Relationship Id="rId7" Type="http://schemas.openxmlformats.org/officeDocument/2006/relationships/image" Target="../media/image19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33.png"/><Relationship Id="rId5" Type="http://schemas.openxmlformats.org/officeDocument/2006/relationships/image" Target="../media/image29.jpg"/><Relationship Id="rId10" Type="http://schemas.openxmlformats.org/officeDocument/2006/relationships/image" Target="../media/image32.png"/><Relationship Id="rId4" Type="http://schemas.openxmlformats.org/officeDocument/2006/relationships/image" Target="../media/image28.jp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39.jpg"/><Relationship Id="rId15" Type="http://schemas.openxmlformats.org/officeDocument/2006/relationships/image" Target="../media/image46.png"/><Relationship Id="rId10" Type="http://schemas.openxmlformats.org/officeDocument/2006/relationships/image" Target="../media/image34.png"/><Relationship Id="rId4" Type="http://schemas.openxmlformats.org/officeDocument/2006/relationships/image" Target="../media/image38.png"/><Relationship Id="rId9" Type="http://schemas.openxmlformats.org/officeDocument/2006/relationships/image" Target="../media/image19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18" Type="http://schemas.openxmlformats.org/officeDocument/2006/relationships/image" Target="../media/image60.jpg"/><Relationship Id="rId3" Type="http://schemas.openxmlformats.org/officeDocument/2006/relationships/image" Target="../media/image48.jpg"/><Relationship Id="rId7" Type="http://schemas.openxmlformats.org/officeDocument/2006/relationships/image" Target="../media/image51.jpg"/><Relationship Id="rId12" Type="http://schemas.openxmlformats.org/officeDocument/2006/relationships/image" Target="../media/image54.jpg"/><Relationship Id="rId17" Type="http://schemas.openxmlformats.org/officeDocument/2006/relationships/image" Target="../media/image5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g"/><Relationship Id="rId11" Type="http://schemas.openxmlformats.org/officeDocument/2006/relationships/image" Target="../media/image19.png"/><Relationship Id="rId5" Type="http://schemas.openxmlformats.org/officeDocument/2006/relationships/image" Target="../media/image49.jpg"/><Relationship Id="rId15" Type="http://schemas.openxmlformats.org/officeDocument/2006/relationships/image" Target="../media/image57.jpg"/><Relationship Id="rId10" Type="http://schemas.openxmlformats.org/officeDocument/2006/relationships/image" Target="../media/image5.jpg"/><Relationship Id="rId4" Type="http://schemas.openxmlformats.org/officeDocument/2006/relationships/hyperlink" Target="http://info.mdas.co.kr/" TargetMode="External"/><Relationship Id="rId9" Type="http://schemas.openxmlformats.org/officeDocument/2006/relationships/image" Target="../media/image53.png"/><Relationship Id="rId14" Type="http://schemas.openxmlformats.org/officeDocument/2006/relationships/image" Target="../media/image5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13" Type="http://schemas.openxmlformats.org/officeDocument/2006/relationships/image" Target="../media/image54.jpg"/><Relationship Id="rId3" Type="http://schemas.openxmlformats.org/officeDocument/2006/relationships/image" Target="../media/image48.jpg"/><Relationship Id="rId7" Type="http://schemas.openxmlformats.org/officeDocument/2006/relationships/image" Target="../media/image64.jp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11" Type="http://schemas.openxmlformats.org/officeDocument/2006/relationships/image" Target="../media/image5.jpg"/><Relationship Id="rId5" Type="http://schemas.openxmlformats.org/officeDocument/2006/relationships/image" Target="../media/image62.jpg"/><Relationship Id="rId15" Type="http://schemas.openxmlformats.org/officeDocument/2006/relationships/image" Target="../media/image69.jpg"/><Relationship Id="rId10" Type="http://schemas.openxmlformats.org/officeDocument/2006/relationships/image" Target="../media/image67.jpg"/><Relationship Id="rId4" Type="http://schemas.openxmlformats.org/officeDocument/2006/relationships/image" Target="../media/image61.jpg"/><Relationship Id="rId9" Type="http://schemas.openxmlformats.org/officeDocument/2006/relationships/image" Target="../media/image66.jpg"/><Relationship Id="rId14" Type="http://schemas.openxmlformats.org/officeDocument/2006/relationships/image" Target="../media/image6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13" Type="http://schemas.openxmlformats.org/officeDocument/2006/relationships/image" Target="../media/image78.jpg"/><Relationship Id="rId3" Type="http://schemas.openxmlformats.org/officeDocument/2006/relationships/image" Target="../media/image54.jpg"/><Relationship Id="rId7" Type="http://schemas.openxmlformats.org/officeDocument/2006/relationships/image" Target="../media/image72.jpg"/><Relationship Id="rId12" Type="http://schemas.openxmlformats.org/officeDocument/2006/relationships/image" Target="../media/image77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76.jpg"/><Relationship Id="rId5" Type="http://schemas.openxmlformats.org/officeDocument/2006/relationships/image" Target="../media/image5.jpg"/><Relationship Id="rId10" Type="http://schemas.openxmlformats.org/officeDocument/2006/relationships/image" Target="../media/image75.jpg"/><Relationship Id="rId4" Type="http://schemas.openxmlformats.org/officeDocument/2006/relationships/image" Target="../media/image71.jpg"/><Relationship Id="rId9" Type="http://schemas.openxmlformats.org/officeDocument/2006/relationships/image" Target="../media/image7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5.jpg"/><Relationship Id="rId7" Type="http://schemas.openxmlformats.org/officeDocument/2006/relationships/image" Target="../media/image80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g"/><Relationship Id="rId11" Type="http://schemas.openxmlformats.org/officeDocument/2006/relationships/image" Target="../media/image84.jpg"/><Relationship Id="rId5" Type="http://schemas.openxmlformats.org/officeDocument/2006/relationships/image" Target="../media/image54.jpg"/><Relationship Id="rId10" Type="http://schemas.openxmlformats.org/officeDocument/2006/relationships/image" Target="../media/image83.jpg"/><Relationship Id="rId4" Type="http://schemas.openxmlformats.org/officeDocument/2006/relationships/image" Target="../media/image19.png"/><Relationship Id="rId9" Type="http://schemas.openxmlformats.org/officeDocument/2006/relationships/image" Target="../media/image8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6.jpg"/><Relationship Id="rId7" Type="http://schemas.openxmlformats.org/officeDocument/2006/relationships/image" Target="../media/image88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52943" y="3752086"/>
            <a:ext cx="2932176" cy="3054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469894" y="328929"/>
            <a:ext cx="262610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1600" spc="-5" dirty="0">
                <a:solidFill>
                  <a:srgbClr val="23488A"/>
                </a:solidFill>
                <a:latin typeface="Meiryo UI"/>
                <a:cs typeface="Meiryo UI"/>
              </a:rPr>
              <a:t>▶ </a:t>
            </a:r>
            <a:r>
              <a:rPr lang="ru" sz="1600" b="1" spc="-10" dirty="0">
                <a:solidFill>
                  <a:srgbClr val="23488A"/>
                </a:solidFill>
                <a:latin typeface="Meiryo UI"/>
                <a:cs typeface="Meiryo UI"/>
              </a:rPr>
              <a:t>История </a:t>
            </a:r>
            <a:r>
              <a:rPr lang="ru" sz="1600" b="1" spc="-30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600" b="1" spc="-10" dirty="0">
                <a:solidFill>
                  <a:srgbClr val="23488A"/>
                </a:solidFill>
                <a:latin typeface="Meiryo UI"/>
                <a:cs typeface="Meiryo UI"/>
              </a:rPr>
              <a:t>изменений</a:t>
            </a:r>
            <a:endParaRPr sz="1600" dirty="0">
              <a:latin typeface="Meiryo UI"/>
              <a:cs typeface="Meiryo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9337" y="178864"/>
            <a:ext cx="2860296" cy="1513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 rtl="0">
              <a:lnSpc>
                <a:spcPct val="100000"/>
              </a:lnSpc>
              <a:spcBef>
                <a:spcPts val="105"/>
              </a:spcBef>
              <a:spcAft>
                <a:spcPts val="600"/>
              </a:spcAft>
              <a:buAutoNum type="arabicPeriod"/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Общие сведения</a:t>
            </a:r>
            <a:endParaRPr sz="1400" dirty="0">
              <a:latin typeface="Meiryo UI"/>
              <a:cs typeface="Meiryo UI"/>
            </a:endParaRPr>
          </a:p>
          <a:p>
            <a:pPr marL="12700" marR="5080" algn="just">
              <a:spcBef>
                <a:spcPts val="600"/>
              </a:spcBef>
            </a:pPr>
            <a:r>
              <a:rPr lang="ru" sz="1050" spc="-5" dirty="0">
                <a:latin typeface="Tahoma"/>
                <a:cs typeface="Tahoma"/>
              </a:rPr>
              <a:t>MDSM-22 - автомобильная система мониторинга </a:t>
            </a:r>
            <a:r>
              <a:rPr lang="en-US" sz="1050" spc="-5" dirty="0">
                <a:latin typeface="Tahoma"/>
                <a:cs typeface="Tahoma"/>
              </a:rPr>
              <a:t>c </a:t>
            </a:r>
            <a:r>
              <a:rPr lang="ru" sz="1050" spc="-5" dirty="0">
                <a:latin typeface="Tahoma"/>
                <a:cs typeface="Tahoma"/>
              </a:rPr>
              <a:t>3-канальн</a:t>
            </a:r>
            <a:r>
              <a:rPr lang="ru-RU" sz="1050" spc="-5" dirty="0">
                <a:latin typeface="Tahoma"/>
                <a:cs typeface="Tahoma"/>
              </a:rPr>
              <a:t>ой камерой </a:t>
            </a:r>
            <a:r>
              <a:rPr lang="ru" sz="1050" spc="-5" dirty="0">
                <a:latin typeface="Tahoma"/>
                <a:cs typeface="Tahoma"/>
              </a:rPr>
              <a:t>на базе ИИ для обеспечения безопасности водителя и мониторинга дорожной ситуации, которая генерирует сигнал предупреждения о сонливости,  рассеянности внимания и ремне безопасности, а также о </a:t>
            </a:r>
            <a:r>
              <a:rPr lang="ru" sz="1050" dirty="0">
                <a:latin typeface="Tahoma"/>
                <a:cs typeface="Tahoma"/>
              </a:rPr>
              <a:t>PCW, </a:t>
            </a:r>
            <a:r>
              <a:rPr lang="ru" sz="1050" spc="-5" dirty="0">
                <a:latin typeface="Tahoma"/>
                <a:cs typeface="Tahoma"/>
              </a:rPr>
              <a:t>FCW и</a:t>
            </a:r>
            <a:r>
              <a:rPr lang="ru" sz="1050" spc="10" dirty="0">
                <a:latin typeface="Tahoma"/>
                <a:cs typeface="Tahoma"/>
              </a:rPr>
              <a:t> </a:t>
            </a:r>
            <a:r>
              <a:rPr lang="ru" sz="1050" dirty="0">
                <a:latin typeface="Tahoma"/>
                <a:cs typeface="Tahoma"/>
              </a:rPr>
              <a:t> LDW.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90108" y="1870706"/>
            <a:ext cx="281952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lang="ru" sz="1050" spc="-5" dirty="0">
                <a:latin typeface="Tahoma"/>
                <a:cs typeface="Tahoma"/>
              </a:rPr>
              <a:t>Устройство предусматривает компактную </a:t>
            </a:r>
            <a:r>
              <a:rPr lang="ru" sz="1050" dirty="0">
                <a:latin typeface="Tahoma"/>
                <a:cs typeface="Tahoma"/>
              </a:rPr>
              <a:t>DMS-</a:t>
            </a:r>
            <a:r>
              <a:rPr lang="ru" sz="1050" spc="-10" dirty="0">
                <a:latin typeface="Tahoma"/>
                <a:cs typeface="Tahoma"/>
              </a:rPr>
              <a:t>камеру, </a:t>
            </a:r>
            <a:r>
              <a:rPr lang="ru" sz="1050" spc="-5" dirty="0">
                <a:latin typeface="Tahoma"/>
                <a:cs typeface="Tahoma"/>
              </a:rPr>
              <a:t>которая </a:t>
            </a:r>
            <a:r>
              <a:rPr lang="ru" sz="1050" dirty="0">
                <a:latin typeface="Tahoma"/>
                <a:cs typeface="Tahoma"/>
              </a:rPr>
              <a:t>отделена </a:t>
            </a:r>
            <a:r>
              <a:rPr lang="ru" sz="1050" spc="-10" dirty="0">
                <a:latin typeface="Tahoma"/>
                <a:cs typeface="Tahoma"/>
              </a:rPr>
              <a:t>от </a:t>
            </a:r>
            <a:r>
              <a:rPr lang="ru" sz="1050" spc="-5" dirty="0">
                <a:latin typeface="Tahoma"/>
                <a:cs typeface="Tahoma"/>
              </a:rPr>
              <a:t>главного блока управления с учетом использования в узких местах транспортного средства.  Оно </a:t>
            </a:r>
            <a:r>
              <a:rPr lang="ru" sz="1050" dirty="0">
                <a:latin typeface="Tahoma"/>
                <a:cs typeface="Tahoma"/>
              </a:rPr>
              <a:t>поддерживает </a:t>
            </a:r>
            <a:r>
              <a:rPr lang="ru" sz="1050" spc="-5" dirty="0">
                <a:latin typeface="Tahoma"/>
                <a:cs typeface="Tahoma"/>
              </a:rPr>
              <a:t>3-канальные камеры </a:t>
            </a:r>
            <a:r>
              <a:rPr lang="ru" sz="1050" dirty="0">
                <a:latin typeface="Tahoma"/>
                <a:cs typeface="Tahoma"/>
              </a:rPr>
              <a:t>и </a:t>
            </a:r>
            <a:r>
              <a:rPr lang="ru" sz="1050" spc="-5" dirty="0">
                <a:latin typeface="Tahoma"/>
                <a:cs typeface="Tahoma"/>
              </a:rPr>
              <a:t>запись видео. MDSM-22 можно откалибровать с помощью мобильного приложения по </a:t>
            </a:r>
            <a:r>
              <a:rPr lang="ru" sz="1050" dirty="0">
                <a:latin typeface="Tahoma"/>
                <a:cs typeface="Tahoma"/>
              </a:rPr>
              <a:t>Wi-</a:t>
            </a:r>
            <a:r>
              <a:rPr lang="ru" sz="1050" spc="-5" dirty="0">
                <a:latin typeface="Tahoma"/>
                <a:cs typeface="Tahoma"/>
              </a:rPr>
              <a:t>Fi, также можно </a:t>
            </a:r>
            <a:r>
              <a:rPr lang="ru" sz="1050" dirty="0">
                <a:latin typeface="Tahoma"/>
                <a:cs typeface="Tahoma"/>
              </a:rPr>
              <a:t>отправлять </a:t>
            </a:r>
            <a:r>
              <a:rPr lang="ru" sz="1050" spc="-5" dirty="0">
                <a:latin typeface="Tahoma"/>
                <a:cs typeface="Tahoma"/>
              </a:rPr>
              <a:t>видео на смартфон.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575" y="3632073"/>
            <a:ext cx="293772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3. Компоненты изделия</a:t>
            </a:r>
            <a:endParaRPr sz="1400" dirty="0">
              <a:latin typeface="Meiryo UI"/>
              <a:cs typeface="Meiryo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68922" y="3630548"/>
            <a:ext cx="567067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5. 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Схема</a:t>
            </a:r>
            <a:r>
              <a:rPr lang="ru" sz="1400" b="1" spc="-125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 подключения</a:t>
            </a:r>
            <a:endParaRPr sz="1400" dirty="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9678" y="152400"/>
            <a:ext cx="282232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2. 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Технические характеристики изделия</a:t>
            </a:r>
            <a:endParaRPr sz="1400" dirty="0">
              <a:latin typeface="Meiryo UI"/>
              <a:cs typeface="Meiryo U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57674"/>
              </p:ext>
            </p:extLst>
          </p:nvPr>
        </p:nvGraphicFramePr>
        <p:xfrm>
          <a:off x="3508121" y="913074"/>
          <a:ext cx="2430779" cy="669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" sz="900" b="1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Ред.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" sz="900" b="1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" sz="900" b="1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0.9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29210" marB="0">
                    <a:lnT w="9525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" sz="9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30.10.2022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" sz="9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15.11.2022 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29210" marB="0">
                    <a:lnT w="9525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Первый </a:t>
                      </a:r>
                      <a:r>
                        <a:rPr lang="ru" sz="900" spc="-1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выпуск  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Мобильное</a:t>
                      </a:r>
                      <a:r>
                        <a:rPr lang="ru" sz="900" spc="-7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приложение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29210" marB="0">
                    <a:lnT w="9525">
                      <a:solidFill>
                        <a:srgbClr val="BEBEB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301485" y="5472785"/>
            <a:ext cx="92583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5"/>
              </a:spcBef>
            </a:pPr>
            <a:r>
              <a:rPr lang="ru" sz="1050" spc="-5">
                <a:latin typeface="Meiryo UI"/>
                <a:cs typeface="Meiryo UI"/>
              </a:rPr>
              <a:t>FMS</a:t>
            </a:r>
            <a:r>
              <a:rPr lang="ru" sz="1050" spc="-75">
                <a:latin typeface="Meiryo UI"/>
                <a:cs typeface="Meiryo UI"/>
              </a:rPr>
              <a:t> </a:t>
            </a:r>
            <a:r>
              <a:rPr lang="ru" sz="1050" spc="-5">
                <a:latin typeface="Meiryo UI"/>
                <a:cs typeface="Meiryo UI"/>
              </a:rPr>
              <a:t> (RS232)</a:t>
            </a:r>
            <a:endParaRPr sz="1050" dirty="0">
              <a:latin typeface="Meiryo UI"/>
              <a:cs typeface="Meiryo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0220" y="5984849"/>
            <a:ext cx="97498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050" dirty="0">
                <a:latin typeface="Meiryo UI"/>
                <a:cs typeface="Meiryo UI"/>
              </a:rPr>
              <a:t>CVBS</a:t>
            </a:r>
          </a:p>
          <a:p>
            <a:pPr marL="12700" rtl="0">
              <a:lnSpc>
                <a:spcPct val="100000"/>
              </a:lnSpc>
            </a:pPr>
            <a:r>
              <a:rPr lang="ru" sz="1050" spc="-5" dirty="0">
                <a:latin typeface="Meiryo UI"/>
                <a:cs typeface="Meiryo UI"/>
              </a:rPr>
              <a:t>видеовыход</a:t>
            </a:r>
            <a:endParaRPr sz="1050" dirty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81216" y="5018608"/>
            <a:ext cx="139504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5"/>
              </a:spcBef>
            </a:pPr>
            <a:r>
              <a:rPr lang="ru" sz="1050" dirty="0">
                <a:latin typeface="Meiryo UI"/>
                <a:cs typeface="Meiryo UI"/>
              </a:rPr>
              <a:t>Блок питания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58245" y="6106159"/>
            <a:ext cx="31877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050" spc="-5" dirty="0">
                <a:latin typeface="Meiryo UI"/>
                <a:cs typeface="Meiryo UI"/>
              </a:rPr>
              <a:t>CAN</a:t>
            </a:r>
            <a:endParaRPr sz="1050" dirty="0">
              <a:latin typeface="Meiryo UI"/>
              <a:cs typeface="Meiryo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86400" y="4235369"/>
            <a:ext cx="1676399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69265" algn="r" rtl="0">
              <a:lnSpc>
                <a:spcPct val="100000"/>
              </a:lnSpc>
              <a:spcBef>
                <a:spcPts val="105"/>
              </a:spcBef>
            </a:pPr>
            <a:r>
              <a:rPr lang="ru" sz="1050" spc="-10" dirty="0">
                <a:latin typeface="Meiryo UI"/>
                <a:cs typeface="Meiryo UI"/>
              </a:rPr>
              <a:t>О</a:t>
            </a:r>
            <a:r>
              <a:rPr lang="ru" sz="1050" spc="-5" dirty="0">
                <a:latin typeface="Meiryo UI"/>
                <a:cs typeface="Meiryo UI"/>
              </a:rPr>
              <a:t>с</a:t>
            </a:r>
            <a:r>
              <a:rPr lang="ru" sz="1050" dirty="0">
                <a:latin typeface="Meiryo UI"/>
                <a:cs typeface="Meiryo UI"/>
              </a:rPr>
              <a:t>новной порт </a:t>
            </a:r>
            <a:br>
              <a:rPr lang="ru" sz="1050" dirty="0">
                <a:latin typeface="Meiryo UI"/>
                <a:cs typeface="Meiryo UI"/>
              </a:rPr>
            </a:br>
            <a:r>
              <a:rPr lang="ru" sz="1050" spc="-5" dirty="0">
                <a:latin typeface="Meiryo UI"/>
                <a:cs typeface="Meiryo UI"/>
              </a:rPr>
              <a:t>(DSM,</a:t>
            </a:r>
            <a:r>
              <a:rPr lang="ru" sz="1050" spc="-75" dirty="0">
                <a:latin typeface="Meiryo UI"/>
                <a:cs typeface="Meiryo UI"/>
              </a:rPr>
              <a:t> </a:t>
            </a:r>
            <a:r>
              <a:rPr lang="ru" sz="1050" spc="-5" dirty="0">
                <a:latin typeface="Meiryo UI"/>
                <a:cs typeface="Meiryo UI"/>
              </a:rPr>
              <a:t> 2-й)</a:t>
            </a:r>
            <a:endParaRPr sz="1050" dirty="0">
              <a:latin typeface="Meiryo UI"/>
              <a:cs typeface="Meiryo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517647" cy="3080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18616"/>
            <a:ext cx="3140964" cy="908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18616"/>
            <a:ext cx="3141345" cy="908685"/>
          </a:xfrm>
          <a:custGeom>
            <a:avLst/>
            <a:gdLst/>
            <a:ahLst/>
            <a:cxnLst/>
            <a:rect l="l" t="t" r="r" b="b"/>
            <a:pathLst>
              <a:path w="3141345" h="908685">
                <a:moveTo>
                  <a:pt x="0" y="0"/>
                </a:moveTo>
                <a:lnTo>
                  <a:pt x="2989580" y="0"/>
                </a:lnTo>
                <a:lnTo>
                  <a:pt x="3140964" y="151384"/>
                </a:lnTo>
                <a:lnTo>
                  <a:pt x="3140964" y="908304"/>
                </a:lnTo>
                <a:lnTo>
                  <a:pt x="0" y="90830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0044" y="4387596"/>
            <a:ext cx="1030224" cy="728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2683" y="2822448"/>
            <a:ext cx="1481328" cy="5288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8263" y="6022847"/>
            <a:ext cx="922019" cy="629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35652" y="6044184"/>
            <a:ext cx="1031748" cy="675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6835" y="4264152"/>
            <a:ext cx="734568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83429" y="4359275"/>
            <a:ext cx="1197787" cy="6748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343" y="1065275"/>
            <a:ext cx="1075944" cy="9098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7100" y="5983223"/>
            <a:ext cx="1013460" cy="675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1287" y="1170708"/>
            <a:ext cx="1949195" cy="70788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02235" algn="ctr" rtl="0">
              <a:lnSpc>
                <a:spcPct val="100000"/>
              </a:lnSpc>
              <a:spcBef>
                <a:spcPts val="919"/>
              </a:spcBef>
            </a:pPr>
            <a:r>
              <a:rPr lang="ru" sz="2400" b="1" spc="-5" dirty="0">
                <a:solidFill>
                  <a:srgbClr val="D9D9D9"/>
                </a:solidFill>
                <a:latin typeface="Meiryo UI"/>
                <a:cs typeface="Meiryo UI"/>
              </a:rPr>
              <a:t>MDSM-22</a:t>
            </a:r>
            <a:endParaRPr sz="2400" dirty="0">
              <a:latin typeface="Meiryo UI"/>
              <a:cs typeface="Meiryo UI"/>
            </a:endParaRPr>
          </a:p>
          <a:p>
            <a:pPr algn="ctr" rtl="0">
              <a:lnSpc>
                <a:spcPct val="100000"/>
              </a:lnSpc>
              <a:spcBef>
                <a:spcPts val="409"/>
              </a:spcBef>
            </a:pPr>
            <a:r>
              <a:rPr lang="ru" sz="1100" spc="-5" dirty="0">
                <a:solidFill>
                  <a:srgbClr val="D9D9D9"/>
                </a:solidFill>
                <a:latin typeface="Meiryo UI"/>
                <a:cs typeface="Meiryo UI"/>
              </a:rPr>
              <a:t>Руководство</a:t>
            </a:r>
            <a:r>
              <a:rPr lang="ru" sz="1100" spc="-85" dirty="0">
                <a:solidFill>
                  <a:srgbClr val="D9D9D9"/>
                </a:solidFill>
                <a:latin typeface="Meiryo UI"/>
                <a:cs typeface="Meiryo UI"/>
              </a:rPr>
              <a:t> </a:t>
            </a:r>
            <a:r>
              <a:rPr lang="ru" sz="1100" spc="-5" dirty="0">
                <a:solidFill>
                  <a:srgbClr val="D9D9D9"/>
                </a:solidFill>
                <a:latin typeface="Meiryo UI"/>
                <a:cs typeface="Meiryo UI"/>
              </a:rPr>
              <a:t> по установке</a:t>
            </a:r>
            <a:endParaRPr sz="1100" dirty="0">
              <a:latin typeface="Meiryo UI"/>
              <a:cs typeface="Meiryo U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67933" y="-21550"/>
            <a:ext cx="3063240" cy="3436620"/>
          </a:xfrm>
          <a:custGeom>
            <a:avLst/>
            <a:gdLst/>
            <a:ahLst/>
            <a:cxnLst/>
            <a:rect l="l" t="t" r="r" b="b"/>
            <a:pathLst>
              <a:path w="3063240" h="3436620">
                <a:moveTo>
                  <a:pt x="0" y="3436620"/>
                </a:moveTo>
                <a:lnTo>
                  <a:pt x="3063240" y="3436620"/>
                </a:lnTo>
                <a:lnTo>
                  <a:pt x="3063240" y="0"/>
                </a:lnTo>
                <a:lnTo>
                  <a:pt x="0" y="0"/>
                </a:lnTo>
                <a:lnTo>
                  <a:pt x="0" y="3436620"/>
                </a:lnTo>
                <a:close/>
              </a:path>
            </a:pathLst>
          </a:custGeom>
          <a:ln w="12699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59240" y="0"/>
            <a:ext cx="3032760" cy="3429000"/>
          </a:xfrm>
          <a:custGeom>
            <a:avLst/>
            <a:gdLst/>
            <a:ahLst/>
            <a:cxnLst/>
            <a:rect l="l" t="t" r="r" b="b"/>
            <a:pathLst>
              <a:path w="3032759" h="3429000">
                <a:moveTo>
                  <a:pt x="0" y="3429000"/>
                </a:moveTo>
                <a:lnTo>
                  <a:pt x="3032759" y="3429000"/>
                </a:lnTo>
                <a:lnTo>
                  <a:pt x="3032759" y="0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59240" y="0"/>
            <a:ext cx="0" cy="3429000"/>
          </a:xfrm>
          <a:custGeom>
            <a:avLst/>
            <a:gdLst/>
            <a:ahLst/>
            <a:cxnLst/>
            <a:rect l="l" t="t" r="r" b="b"/>
            <a:pathLst>
              <a:path h="3429000">
                <a:moveTo>
                  <a:pt x="0" y="0"/>
                </a:moveTo>
                <a:lnTo>
                  <a:pt x="0" y="3429000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191" y="3430523"/>
            <a:ext cx="6097905" cy="3427729"/>
          </a:xfrm>
          <a:custGeom>
            <a:avLst/>
            <a:gdLst/>
            <a:ahLst/>
            <a:cxnLst/>
            <a:rect l="l" t="t" r="r" b="b"/>
            <a:pathLst>
              <a:path w="6097905" h="3427729">
                <a:moveTo>
                  <a:pt x="6097524" y="3427473"/>
                </a:moveTo>
                <a:lnTo>
                  <a:pt x="6097524" y="0"/>
                </a:lnTo>
                <a:lnTo>
                  <a:pt x="0" y="0"/>
                </a:lnTo>
                <a:lnTo>
                  <a:pt x="0" y="3427473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788522" y="5612384"/>
            <a:ext cx="81216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050" spc="-5" dirty="0">
                <a:latin typeface="Meiryo UI"/>
                <a:cs typeface="Meiryo UI"/>
              </a:rPr>
              <a:t>USB-порт</a:t>
            </a:r>
            <a:r>
              <a:rPr lang="ru" sz="1050" spc="-85" dirty="0">
                <a:latin typeface="Meiryo UI"/>
                <a:cs typeface="Meiryo UI"/>
              </a:rPr>
              <a:t> </a:t>
            </a:r>
            <a:r>
              <a:rPr lang="ru" sz="1050" dirty="0">
                <a:latin typeface="Meiryo UI"/>
                <a:cs typeface="Meiryo UI"/>
              </a:rPr>
              <a:t> C типа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0777855" y="4759325"/>
            <a:ext cx="61214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050" spc="-5">
                <a:latin typeface="Meiryo UI"/>
                <a:cs typeface="Meiryo UI"/>
              </a:rPr>
              <a:t>Ethernet</a:t>
            </a:r>
            <a:endParaRPr sz="1050" dirty="0">
              <a:latin typeface="Meiryo UI"/>
              <a:cs typeface="Meiryo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934192" y="4135882"/>
            <a:ext cx="125780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050" dirty="0">
                <a:latin typeface="Meiryo UI"/>
                <a:cs typeface="Meiryo UI"/>
              </a:rPr>
              <a:t>Вибропреобра</a:t>
            </a:r>
            <a:r>
              <a:rPr lang="en-US" sz="1050" dirty="0">
                <a:latin typeface="Meiryo UI"/>
                <a:cs typeface="Meiryo UI"/>
              </a:rPr>
              <a:t>-</a:t>
            </a:r>
            <a:r>
              <a:rPr lang="ru" sz="1050" dirty="0">
                <a:latin typeface="Meiryo UI"/>
                <a:cs typeface="Meiryo UI"/>
              </a:rPr>
              <a:t>зователь</a:t>
            </a:r>
            <a:r>
              <a:rPr lang="ru" sz="1050" spc="-125" dirty="0">
                <a:latin typeface="Meiryo UI"/>
                <a:cs typeface="Meiryo UI"/>
              </a:rPr>
              <a:t> </a:t>
            </a:r>
            <a:r>
              <a:rPr lang="ru" sz="1050" dirty="0">
                <a:latin typeface="Meiryo UI"/>
                <a:cs typeface="Meiryo UI"/>
              </a:rPr>
              <a:t> 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788522" y="5224654"/>
            <a:ext cx="1022478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050" spc="-5" dirty="0">
                <a:latin typeface="Meiryo UI"/>
                <a:cs typeface="Meiryo UI"/>
              </a:rPr>
              <a:t>SD</a:t>
            </a:r>
            <a:r>
              <a:rPr lang="ru" sz="1050" spc="-90" dirty="0">
                <a:latin typeface="Meiryo UI"/>
                <a:cs typeface="Meiryo UI"/>
              </a:rPr>
              <a:t> </a:t>
            </a:r>
            <a:r>
              <a:rPr lang="ru" sz="1050" dirty="0">
                <a:latin typeface="Meiryo UI"/>
                <a:cs typeface="Meiryo UI"/>
              </a:rPr>
              <a:t>-карта</a:t>
            </a:r>
          </a:p>
        </p:txBody>
      </p:sp>
      <p:sp>
        <p:nvSpPr>
          <p:cNvPr id="38" name="object 38"/>
          <p:cNvSpPr/>
          <p:nvPr/>
        </p:nvSpPr>
        <p:spPr>
          <a:xfrm>
            <a:off x="7183373" y="4321302"/>
            <a:ext cx="704215" cy="346075"/>
          </a:xfrm>
          <a:custGeom>
            <a:avLst/>
            <a:gdLst/>
            <a:ahLst/>
            <a:cxnLst/>
            <a:rect l="l" t="t" r="r" b="b"/>
            <a:pathLst>
              <a:path w="704215" h="346075">
                <a:moveTo>
                  <a:pt x="342646" y="38100"/>
                </a:moveTo>
                <a:lnTo>
                  <a:pt x="342646" y="345948"/>
                </a:lnTo>
                <a:lnTo>
                  <a:pt x="704215" y="345948"/>
                </a:lnTo>
                <a:lnTo>
                  <a:pt x="704215" y="336423"/>
                </a:lnTo>
                <a:lnTo>
                  <a:pt x="361696" y="336423"/>
                </a:lnTo>
                <a:lnTo>
                  <a:pt x="352171" y="326898"/>
                </a:lnTo>
                <a:lnTo>
                  <a:pt x="361696" y="326898"/>
                </a:lnTo>
                <a:lnTo>
                  <a:pt x="361696" y="47625"/>
                </a:lnTo>
                <a:lnTo>
                  <a:pt x="352171" y="47625"/>
                </a:lnTo>
                <a:lnTo>
                  <a:pt x="342646" y="38100"/>
                </a:lnTo>
                <a:close/>
              </a:path>
              <a:path w="704215" h="346075">
                <a:moveTo>
                  <a:pt x="361696" y="326898"/>
                </a:moveTo>
                <a:lnTo>
                  <a:pt x="352171" y="326898"/>
                </a:lnTo>
                <a:lnTo>
                  <a:pt x="361696" y="336423"/>
                </a:lnTo>
                <a:lnTo>
                  <a:pt x="361696" y="326898"/>
                </a:lnTo>
                <a:close/>
              </a:path>
              <a:path w="704215" h="346075">
                <a:moveTo>
                  <a:pt x="704215" y="326898"/>
                </a:moveTo>
                <a:lnTo>
                  <a:pt x="361696" y="326898"/>
                </a:lnTo>
                <a:lnTo>
                  <a:pt x="361696" y="336423"/>
                </a:lnTo>
                <a:lnTo>
                  <a:pt x="704215" y="336423"/>
                </a:lnTo>
                <a:lnTo>
                  <a:pt x="704215" y="326898"/>
                </a:lnTo>
                <a:close/>
              </a:path>
              <a:path w="704215" h="346075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704215" h="346075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704215" h="346075">
                <a:moveTo>
                  <a:pt x="361696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342646" y="47625"/>
                </a:lnTo>
                <a:lnTo>
                  <a:pt x="342646" y="38100"/>
                </a:lnTo>
                <a:lnTo>
                  <a:pt x="361696" y="38100"/>
                </a:lnTo>
                <a:lnTo>
                  <a:pt x="361696" y="28575"/>
                </a:lnTo>
                <a:close/>
              </a:path>
              <a:path w="704215" h="346075">
                <a:moveTo>
                  <a:pt x="361696" y="38100"/>
                </a:moveTo>
                <a:lnTo>
                  <a:pt x="342646" y="38100"/>
                </a:lnTo>
                <a:lnTo>
                  <a:pt x="352171" y="47625"/>
                </a:lnTo>
                <a:lnTo>
                  <a:pt x="361696" y="47625"/>
                </a:lnTo>
                <a:lnTo>
                  <a:pt x="361696" y="3810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06818" y="5540502"/>
            <a:ext cx="589915" cy="76200"/>
          </a:xfrm>
          <a:custGeom>
            <a:avLst/>
            <a:gdLst/>
            <a:ahLst/>
            <a:cxnLst/>
            <a:rect l="l" t="t" r="r" b="b"/>
            <a:pathLst>
              <a:path w="58991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589915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589915" h="76200">
                <a:moveTo>
                  <a:pt x="589660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589660" y="47625"/>
                </a:lnTo>
                <a:lnTo>
                  <a:pt x="589660" y="2857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6818" y="5102225"/>
            <a:ext cx="585470" cy="76200"/>
          </a:xfrm>
          <a:custGeom>
            <a:avLst/>
            <a:gdLst/>
            <a:ahLst/>
            <a:cxnLst/>
            <a:rect l="l" t="t" r="r" b="b"/>
            <a:pathLst>
              <a:path w="585470" h="76200">
                <a:moveTo>
                  <a:pt x="76073" y="0"/>
                </a:moveTo>
                <a:lnTo>
                  <a:pt x="0" y="38354"/>
                </a:lnTo>
                <a:lnTo>
                  <a:pt x="76326" y="76200"/>
                </a:lnTo>
                <a:lnTo>
                  <a:pt x="76231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168" y="28522"/>
                </a:lnTo>
                <a:lnTo>
                  <a:pt x="76073" y="0"/>
                </a:lnTo>
                <a:close/>
              </a:path>
              <a:path w="585470" h="76200">
                <a:moveTo>
                  <a:pt x="76168" y="28522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31" y="47572"/>
                </a:lnTo>
                <a:lnTo>
                  <a:pt x="76168" y="28522"/>
                </a:lnTo>
                <a:close/>
              </a:path>
              <a:path w="585470" h="76200">
                <a:moveTo>
                  <a:pt x="76231" y="47572"/>
                </a:moveTo>
                <a:lnTo>
                  <a:pt x="63500" y="47625"/>
                </a:lnTo>
                <a:lnTo>
                  <a:pt x="76231" y="47625"/>
                </a:lnTo>
                <a:close/>
              </a:path>
              <a:path w="585470" h="76200">
                <a:moveTo>
                  <a:pt x="584834" y="26416"/>
                </a:moveTo>
                <a:lnTo>
                  <a:pt x="76168" y="28522"/>
                </a:lnTo>
                <a:lnTo>
                  <a:pt x="76231" y="47572"/>
                </a:lnTo>
                <a:lnTo>
                  <a:pt x="584961" y="45466"/>
                </a:lnTo>
                <a:lnTo>
                  <a:pt x="584834" y="2641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78802" y="5974460"/>
            <a:ext cx="668655" cy="205104"/>
          </a:xfrm>
          <a:custGeom>
            <a:avLst/>
            <a:gdLst/>
            <a:ahLst/>
            <a:cxnLst/>
            <a:rect l="l" t="t" r="r" b="b"/>
            <a:pathLst>
              <a:path w="668654" h="205104">
                <a:moveTo>
                  <a:pt x="76200" y="128333"/>
                </a:moveTo>
                <a:lnTo>
                  <a:pt x="0" y="166433"/>
                </a:lnTo>
                <a:lnTo>
                  <a:pt x="76200" y="204533"/>
                </a:lnTo>
                <a:lnTo>
                  <a:pt x="76200" y="175958"/>
                </a:lnTo>
                <a:lnTo>
                  <a:pt x="63500" y="175958"/>
                </a:lnTo>
                <a:lnTo>
                  <a:pt x="63500" y="156908"/>
                </a:lnTo>
                <a:lnTo>
                  <a:pt x="76200" y="156908"/>
                </a:lnTo>
                <a:lnTo>
                  <a:pt x="76200" y="128333"/>
                </a:lnTo>
                <a:close/>
              </a:path>
              <a:path w="668654" h="205104">
                <a:moveTo>
                  <a:pt x="76200" y="156908"/>
                </a:moveTo>
                <a:lnTo>
                  <a:pt x="63500" y="156908"/>
                </a:lnTo>
                <a:lnTo>
                  <a:pt x="63500" y="175958"/>
                </a:lnTo>
                <a:lnTo>
                  <a:pt x="76200" y="175958"/>
                </a:lnTo>
                <a:lnTo>
                  <a:pt x="76200" y="156908"/>
                </a:lnTo>
                <a:close/>
              </a:path>
              <a:path w="668654" h="205104">
                <a:moveTo>
                  <a:pt x="324739" y="156908"/>
                </a:moveTo>
                <a:lnTo>
                  <a:pt x="76200" y="156908"/>
                </a:lnTo>
                <a:lnTo>
                  <a:pt x="76200" y="175958"/>
                </a:lnTo>
                <a:lnTo>
                  <a:pt x="343789" y="175958"/>
                </a:lnTo>
                <a:lnTo>
                  <a:pt x="343789" y="166433"/>
                </a:lnTo>
                <a:lnTo>
                  <a:pt x="324739" y="166433"/>
                </a:lnTo>
                <a:lnTo>
                  <a:pt x="324739" y="156908"/>
                </a:lnTo>
                <a:close/>
              </a:path>
              <a:path w="668654" h="205104">
                <a:moveTo>
                  <a:pt x="668527" y="0"/>
                </a:moveTo>
                <a:lnTo>
                  <a:pt x="324739" y="0"/>
                </a:lnTo>
                <a:lnTo>
                  <a:pt x="324739" y="166433"/>
                </a:lnTo>
                <a:lnTo>
                  <a:pt x="334264" y="156908"/>
                </a:lnTo>
                <a:lnTo>
                  <a:pt x="343789" y="156908"/>
                </a:lnTo>
                <a:lnTo>
                  <a:pt x="343789" y="19050"/>
                </a:lnTo>
                <a:lnTo>
                  <a:pt x="334264" y="19050"/>
                </a:lnTo>
                <a:lnTo>
                  <a:pt x="343789" y="9525"/>
                </a:lnTo>
                <a:lnTo>
                  <a:pt x="668527" y="9525"/>
                </a:lnTo>
                <a:lnTo>
                  <a:pt x="668527" y="0"/>
                </a:lnTo>
                <a:close/>
              </a:path>
              <a:path w="668654" h="205104">
                <a:moveTo>
                  <a:pt x="343789" y="156908"/>
                </a:moveTo>
                <a:lnTo>
                  <a:pt x="334264" y="156908"/>
                </a:lnTo>
                <a:lnTo>
                  <a:pt x="324739" y="166433"/>
                </a:lnTo>
                <a:lnTo>
                  <a:pt x="343789" y="166433"/>
                </a:lnTo>
                <a:lnTo>
                  <a:pt x="343789" y="156908"/>
                </a:lnTo>
                <a:close/>
              </a:path>
              <a:path w="668654" h="205104">
                <a:moveTo>
                  <a:pt x="343789" y="9525"/>
                </a:moveTo>
                <a:lnTo>
                  <a:pt x="334264" y="19050"/>
                </a:lnTo>
                <a:lnTo>
                  <a:pt x="343789" y="19050"/>
                </a:lnTo>
                <a:lnTo>
                  <a:pt x="343789" y="9525"/>
                </a:lnTo>
                <a:close/>
              </a:path>
              <a:path w="668654" h="205104">
                <a:moveTo>
                  <a:pt x="668527" y="9525"/>
                </a:moveTo>
                <a:lnTo>
                  <a:pt x="343789" y="9525"/>
                </a:lnTo>
                <a:lnTo>
                  <a:pt x="343789" y="19050"/>
                </a:lnTo>
                <a:lnTo>
                  <a:pt x="668527" y="19050"/>
                </a:lnTo>
                <a:lnTo>
                  <a:pt x="668527" y="952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27742" y="4184141"/>
            <a:ext cx="757555" cy="466725"/>
          </a:xfrm>
          <a:custGeom>
            <a:avLst/>
            <a:gdLst/>
            <a:ahLst/>
            <a:cxnLst/>
            <a:rect l="l" t="t" r="r" b="b"/>
            <a:pathLst>
              <a:path w="757554" h="466725">
                <a:moveTo>
                  <a:pt x="369188" y="447547"/>
                </a:moveTo>
                <a:lnTo>
                  <a:pt x="0" y="447547"/>
                </a:lnTo>
                <a:lnTo>
                  <a:pt x="0" y="466597"/>
                </a:lnTo>
                <a:lnTo>
                  <a:pt x="388238" y="466597"/>
                </a:lnTo>
                <a:lnTo>
                  <a:pt x="388238" y="457072"/>
                </a:lnTo>
                <a:lnTo>
                  <a:pt x="369188" y="457072"/>
                </a:lnTo>
                <a:lnTo>
                  <a:pt x="369188" y="447547"/>
                </a:lnTo>
                <a:close/>
              </a:path>
              <a:path w="757554" h="466725">
                <a:moveTo>
                  <a:pt x="681354" y="28574"/>
                </a:moveTo>
                <a:lnTo>
                  <a:pt x="369188" y="28574"/>
                </a:lnTo>
                <a:lnTo>
                  <a:pt x="369188" y="457072"/>
                </a:lnTo>
                <a:lnTo>
                  <a:pt x="378713" y="447547"/>
                </a:lnTo>
                <a:lnTo>
                  <a:pt x="388238" y="447547"/>
                </a:lnTo>
                <a:lnTo>
                  <a:pt x="388238" y="47624"/>
                </a:lnTo>
                <a:lnTo>
                  <a:pt x="378713" y="47624"/>
                </a:lnTo>
                <a:lnTo>
                  <a:pt x="388238" y="38099"/>
                </a:lnTo>
                <a:lnTo>
                  <a:pt x="681354" y="38099"/>
                </a:lnTo>
                <a:lnTo>
                  <a:pt x="681354" y="28574"/>
                </a:lnTo>
                <a:close/>
              </a:path>
              <a:path w="757554" h="466725">
                <a:moveTo>
                  <a:pt x="388238" y="447547"/>
                </a:moveTo>
                <a:lnTo>
                  <a:pt x="378713" y="447547"/>
                </a:lnTo>
                <a:lnTo>
                  <a:pt x="369188" y="457072"/>
                </a:lnTo>
                <a:lnTo>
                  <a:pt x="388238" y="457072"/>
                </a:lnTo>
                <a:lnTo>
                  <a:pt x="388238" y="447547"/>
                </a:lnTo>
                <a:close/>
              </a:path>
              <a:path w="757554" h="466725">
                <a:moveTo>
                  <a:pt x="681354" y="0"/>
                </a:moveTo>
                <a:lnTo>
                  <a:pt x="681354" y="76199"/>
                </a:lnTo>
                <a:lnTo>
                  <a:pt x="738504" y="47624"/>
                </a:lnTo>
                <a:lnTo>
                  <a:pt x="694054" y="47624"/>
                </a:lnTo>
                <a:lnTo>
                  <a:pt x="694054" y="28574"/>
                </a:lnTo>
                <a:lnTo>
                  <a:pt x="738504" y="28574"/>
                </a:lnTo>
                <a:lnTo>
                  <a:pt x="681354" y="0"/>
                </a:lnTo>
                <a:close/>
              </a:path>
              <a:path w="757554" h="466725">
                <a:moveTo>
                  <a:pt x="388238" y="38099"/>
                </a:moveTo>
                <a:lnTo>
                  <a:pt x="378713" y="47624"/>
                </a:lnTo>
                <a:lnTo>
                  <a:pt x="388238" y="47624"/>
                </a:lnTo>
                <a:lnTo>
                  <a:pt x="388238" y="38099"/>
                </a:lnTo>
                <a:close/>
              </a:path>
              <a:path w="757554" h="466725">
                <a:moveTo>
                  <a:pt x="681354" y="38099"/>
                </a:moveTo>
                <a:lnTo>
                  <a:pt x="388238" y="38099"/>
                </a:lnTo>
                <a:lnTo>
                  <a:pt x="388238" y="47624"/>
                </a:lnTo>
                <a:lnTo>
                  <a:pt x="681354" y="47624"/>
                </a:lnTo>
                <a:lnTo>
                  <a:pt x="681354" y="38099"/>
                </a:lnTo>
                <a:close/>
              </a:path>
              <a:path w="757554" h="466725">
                <a:moveTo>
                  <a:pt x="738504" y="28574"/>
                </a:moveTo>
                <a:lnTo>
                  <a:pt x="694054" y="28574"/>
                </a:lnTo>
                <a:lnTo>
                  <a:pt x="694054" y="47624"/>
                </a:lnTo>
                <a:lnTo>
                  <a:pt x="738504" y="47624"/>
                </a:lnTo>
                <a:lnTo>
                  <a:pt x="757554" y="38099"/>
                </a:lnTo>
                <a:lnTo>
                  <a:pt x="738504" y="2857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110978" y="4845558"/>
            <a:ext cx="570865" cy="76200"/>
          </a:xfrm>
          <a:custGeom>
            <a:avLst/>
            <a:gdLst/>
            <a:ahLst/>
            <a:cxnLst/>
            <a:rect l="l" t="t" r="r" b="b"/>
            <a:pathLst>
              <a:path w="570865" h="76200">
                <a:moveTo>
                  <a:pt x="494665" y="0"/>
                </a:moveTo>
                <a:lnTo>
                  <a:pt x="494665" y="76200"/>
                </a:lnTo>
                <a:lnTo>
                  <a:pt x="551815" y="47625"/>
                </a:lnTo>
                <a:lnTo>
                  <a:pt x="507365" y="47625"/>
                </a:lnTo>
                <a:lnTo>
                  <a:pt x="507365" y="28575"/>
                </a:lnTo>
                <a:lnTo>
                  <a:pt x="551815" y="28575"/>
                </a:lnTo>
                <a:lnTo>
                  <a:pt x="494665" y="0"/>
                </a:lnTo>
                <a:close/>
              </a:path>
              <a:path w="570865" h="76200">
                <a:moveTo>
                  <a:pt x="4946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94665" y="47625"/>
                </a:lnTo>
                <a:lnTo>
                  <a:pt x="494665" y="28575"/>
                </a:lnTo>
                <a:close/>
              </a:path>
              <a:path w="570865" h="76200">
                <a:moveTo>
                  <a:pt x="551815" y="28575"/>
                </a:moveTo>
                <a:lnTo>
                  <a:pt x="507365" y="28575"/>
                </a:lnTo>
                <a:lnTo>
                  <a:pt x="507365" y="47625"/>
                </a:lnTo>
                <a:lnTo>
                  <a:pt x="551815" y="47625"/>
                </a:lnTo>
                <a:lnTo>
                  <a:pt x="570865" y="38100"/>
                </a:lnTo>
                <a:lnTo>
                  <a:pt x="551815" y="2857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146030" y="5298185"/>
            <a:ext cx="570865" cy="76200"/>
          </a:xfrm>
          <a:custGeom>
            <a:avLst/>
            <a:gdLst/>
            <a:ahLst/>
            <a:cxnLst/>
            <a:rect l="l" t="t" r="r" b="b"/>
            <a:pathLst>
              <a:path w="570865" h="76200">
                <a:moveTo>
                  <a:pt x="494665" y="0"/>
                </a:moveTo>
                <a:lnTo>
                  <a:pt x="494665" y="76200"/>
                </a:lnTo>
                <a:lnTo>
                  <a:pt x="551815" y="47625"/>
                </a:lnTo>
                <a:lnTo>
                  <a:pt x="507365" y="47625"/>
                </a:lnTo>
                <a:lnTo>
                  <a:pt x="507365" y="28575"/>
                </a:lnTo>
                <a:lnTo>
                  <a:pt x="551815" y="28575"/>
                </a:lnTo>
                <a:lnTo>
                  <a:pt x="494665" y="0"/>
                </a:lnTo>
                <a:close/>
              </a:path>
              <a:path w="570865" h="76200">
                <a:moveTo>
                  <a:pt x="4946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94665" y="47625"/>
                </a:lnTo>
                <a:lnTo>
                  <a:pt x="494665" y="28575"/>
                </a:lnTo>
                <a:close/>
              </a:path>
              <a:path w="570865" h="76200">
                <a:moveTo>
                  <a:pt x="551815" y="28575"/>
                </a:moveTo>
                <a:lnTo>
                  <a:pt x="507365" y="28575"/>
                </a:lnTo>
                <a:lnTo>
                  <a:pt x="507365" y="47625"/>
                </a:lnTo>
                <a:lnTo>
                  <a:pt x="551815" y="47625"/>
                </a:lnTo>
                <a:lnTo>
                  <a:pt x="570865" y="38100"/>
                </a:lnTo>
                <a:lnTo>
                  <a:pt x="551815" y="2857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929621" y="5228082"/>
            <a:ext cx="431800" cy="382905"/>
          </a:xfrm>
          <a:custGeom>
            <a:avLst/>
            <a:gdLst/>
            <a:ahLst/>
            <a:cxnLst/>
            <a:rect l="l" t="t" r="r" b="b"/>
            <a:pathLst>
              <a:path w="431800" h="382904">
                <a:moveTo>
                  <a:pt x="0" y="382524"/>
                </a:moveTo>
                <a:lnTo>
                  <a:pt x="431292" y="382524"/>
                </a:lnTo>
                <a:lnTo>
                  <a:pt x="431292" y="0"/>
                </a:lnTo>
                <a:lnTo>
                  <a:pt x="0" y="0"/>
                </a:lnTo>
                <a:lnTo>
                  <a:pt x="0" y="382524"/>
                </a:lnTo>
                <a:close/>
              </a:path>
            </a:pathLst>
          </a:custGeom>
          <a:ln w="28575">
            <a:solidFill>
              <a:srgbClr val="D94204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138409" y="5671565"/>
            <a:ext cx="570865" cy="76200"/>
          </a:xfrm>
          <a:custGeom>
            <a:avLst/>
            <a:gdLst/>
            <a:ahLst/>
            <a:cxnLst/>
            <a:rect l="l" t="t" r="r" b="b"/>
            <a:pathLst>
              <a:path w="570865" h="76200">
                <a:moveTo>
                  <a:pt x="494665" y="0"/>
                </a:moveTo>
                <a:lnTo>
                  <a:pt x="494665" y="76200"/>
                </a:lnTo>
                <a:lnTo>
                  <a:pt x="551815" y="47625"/>
                </a:lnTo>
                <a:lnTo>
                  <a:pt x="507365" y="47625"/>
                </a:lnTo>
                <a:lnTo>
                  <a:pt x="507365" y="28575"/>
                </a:lnTo>
                <a:lnTo>
                  <a:pt x="551815" y="28575"/>
                </a:lnTo>
                <a:lnTo>
                  <a:pt x="494665" y="0"/>
                </a:lnTo>
                <a:close/>
              </a:path>
              <a:path w="570865" h="76200">
                <a:moveTo>
                  <a:pt x="49466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94665" y="47625"/>
                </a:lnTo>
                <a:lnTo>
                  <a:pt x="494665" y="28575"/>
                </a:lnTo>
                <a:close/>
              </a:path>
              <a:path w="570865" h="76200">
                <a:moveTo>
                  <a:pt x="551815" y="28575"/>
                </a:moveTo>
                <a:lnTo>
                  <a:pt x="507365" y="28575"/>
                </a:lnTo>
                <a:lnTo>
                  <a:pt x="507365" y="47625"/>
                </a:lnTo>
                <a:lnTo>
                  <a:pt x="551815" y="47625"/>
                </a:lnTo>
                <a:lnTo>
                  <a:pt x="570865" y="38100"/>
                </a:lnTo>
                <a:lnTo>
                  <a:pt x="551815" y="2857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127742" y="5983604"/>
            <a:ext cx="651510" cy="258445"/>
          </a:xfrm>
          <a:custGeom>
            <a:avLst/>
            <a:gdLst/>
            <a:ahLst/>
            <a:cxnLst/>
            <a:rect l="l" t="t" r="r" b="b"/>
            <a:pathLst>
              <a:path w="651509" h="258445">
                <a:moveTo>
                  <a:pt x="575182" y="182067"/>
                </a:moveTo>
                <a:lnTo>
                  <a:pt x="575182" y="258267"/>
                </a:lnTo>
                <a:lnTo>
                  <a:pt x="632332" y="229692"/>
                </a:lnTo>
                <a:lnTo>
                  <a:pt x="587882" y="229692"/>
                </a:lnTo>
                <a:lnTo>
                  <a:pt x="587882" y="210642"/>
                </a:lnTo>
                <a:lnTo>
                  <a:pt x="632332" y="210642"/>
                </a:lnTo>
                <a:lnTo>
                  <a:pt x="575182" y="182067"/>
                </a:lnTo>
                <a:close/>
              </a:path>
              <a:path w="651509" h="258445">
                <a:moveTo>
                  <a:pt x="316229" y="9525"/>
                </a:moveTo>
                <a:lnTo>
                  <a:pt x="316229" y="229692"/>
                </a:lnTo>
                <a:lnTo>
                  <a:pt x="575182" y="229692"/>
                </a:lnTo>
                <a:lnTo>
                  <a:pt x="575182" y="220167"/>
                </a:lnTo>
                <a:lnTo>
                  <a:pt x="335279" y="220167"/>
                </a:lnTo>
                <a:lnTo>
                  <a:pt x="325754" y="210642"/>
                </a:lnTo>
                <a:lnTo>
                  <a:pt x="335279" y="210642"/>
                </a:lnTo>
                <a:lnTo>
                  <a:pt x="335279" y="19050"/>
                </a:lnTo>
                <a:lnTo>
                  <a:pt x="325754" y="19050"/>
                </a:lnTo>
                <a:lnTo>
                  <a:pt x="316229" y="9525"/>
                </a:lnTo>
                <a:close/>
              </a:path>
              <a:path w="651509" h="258445">
                <a:moveTo>
                  <a:pt x="632332" y="210642"/>
                </a:moveTo>
                <a:lnTo>
                  <a:pt x="587882" y="210642"/>
                </a:lnTo>
                <a:lnTo>
                  <a:pt x="587882" y="229692"/>
                </a:lnTo>
                <a:lnTo>
                  <a:pt x="632332" y="229692"/>
                </a:lnTo>
                <a:lnTo>
                  <a:pt x="651382" y="220167"/>
                </a:lnTo>
                <a:lnTo>
                  <a:pt x="632332" y="210642"/>
                </a:lnTo>
                <a:close/>
              </a:path>
              <a:path w="651509" h="258445">
                <a:moveTo>
                  <a:pt x="335279" y="210642"/>
                </a:moveTo>
                <a:lnTo>
                  <a:pt x="325754" y="210642"/>
                </a:lnTo>
                <a:lnTo>
                  <a:pt x="335279" y="220167"/>
                </a:lnTo>
                <a:lnTo>
                  <a:pt x="335279" y="210642"/>
                </a:lnTo>
                <a:close/>
              </a:path>
              <a:path w="651509" h="258445">
                <a:moveTo>
                  <a:pt x="575182" y="210642"/>
                </a:moveTo>
                <a:lnTo>
                  <a:pt x="335279" y="210642"/>
                </a:lnTo>
                <a:lnTo>
                  <a:pt x="335279" y="220167"/>
                </a:lnTo>
                <a:lnTo>
                  <a:pt x="575182" y="220167"/>
                </a:lnTo>
                <a:lnTo>
                  <a:pt x="575182" y="210642"/>
                </a:lnTo>
                <a:close/>
              </a:path>
              <a:path w="651509" h="258445">
                <a:moveTo>
                  <a:pt x="335279" y="0"/>
                </a:moveTo>
                <a:lnTo>
                  <a:pt x="0" y="0"/>
                </a:lnTo>
                <a:lnTo>
                  <a:pt x="0" y="19050"/>
                </a:lnTo>
                <a:lnTo>
                  <a:pt x="316229" y="19050"/>
                </a:lnTo>
                <a:lnTo>
                  <a:pt x="316229" y="9525"/>
                </a:lnTo>
                <a:lnTo>
                  <a:pt x="335279" y="9525"/>
                </a:lnTo>
                <a:lnTo>
                  <a:pt x="335279" y="0"/>
                </a:lnTo>
                <a:close/>
              </a:path>
              <a:path w="651509" h="258445">
                <a:moveTo>
                  <a:pt x="335279" y="9525"/>
                </a:moveTo>
                <a:lnTo>
                  <a:pt x="316229" y="9525"/>
                </a:lnTo>
                <a:lnTo>
                  <a:pt x="325754" y="19050"/>
                </a:lnTo>
                <a:lnTo>
                  <a:pt x="335279" y="19050"/>
                </a:lnTo>
                <a:lnTo>
                  <a:pt x="335279" y="952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05939" y="5873495"/>
            <a:ext cx="1304544" cy="9784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8224" y="4299203"/>
            <a:ext cx="1452371" cy="7528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13215"/>
              </p:ext>
            </p:extLst>
          </p:nvPr>
        </p:nvGraphicFramePr>
        <p:xfrm>
          <a:off x="9334627" y="618108"/>
          <a:ext cx="2636647" cy="2772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b="1" spc="-5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b="1" spc="-5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Quad</a:t>
                      </a:r>
                      <a:r>
                        <a:rPr lang="ru" sz="900" b="1" spc="-75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 b="1" spc="-5" dirty="0">
                          <a:solidFill>
                            <a:srgbClr val="FFFFFF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Cortex-A7, 1 ГГц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Датчик</a:t>
                      </a:r>
                      <a:r>
                        <a:rPr lang="ru" sz="900" spc="-8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изображения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1/2,8-дюйм. </a:t>
                      </a: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КМОП</a:t>
                      </a:r>
                      <a:r>
                        <a:rPr lang="ru" sz="900" spc="-10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датчик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266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892"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Интерфейс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Eth</a:t>
                      </a:r>
                      <a:r>
                        <a:rPr lang="ru-RU" sz="900" spc="-10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ru-RU" sz="900" spc="-5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rne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 err="1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Wi-Fi</a:t>
                      </a:r>
                      <a:r>
                        <a:rPr lang="ru-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RS232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Триггер интерфейса ввода/ вывода общего назначения (GPIO)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( </a:t>
                      </a:r>
                      <a:r>
                        <a:rPr lang="ru-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вибрация</a:t>
                      </a:r>
                      <a:r>
                        <a:rPr lang="ru-RU" sz="900" spc="-3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SD</a:t>
                      </a:r>
                      <a:r>
                        <a:rPr lang="ru" sz="900" spc="-9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-карта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Макс.</a:t>
                      </a:r>
                      <a:r>
                        <a:rPr lang="ru" sz="900" spc="-8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128</a:t>
                      </a:r>
                      <a:r>
                        <a:rPr lang="ru" sz="9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Гб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Потребляемая мощность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Макс. </a:t>
                      </a: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8,4 Вт</a:t>
                      </a:r>
                      <a:r>
                        <a:rPr lang="ru" sz="900" spc="-8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(12 В/24 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3937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Рабочая температура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400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от -30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Malgun Gothic"/>
                          <a:ea typeface="Calibri"/>
                          <a:cs typeface="Malgun Gothic"/>
                        </a:rPr>
                        <a:t>°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 до 70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Malgun Gothic"/>
                          <a:ea typeface="Calibri"/>
                          <a:cs typeface="Malgun Gothic"/>
                        </a:rPr>
                        <a:t>°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C (от -4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Malgun Gothic"/>
                          <a:ea typeface="Calibri"/>
                          <a:cs typeface="Malgun Gothic"/>
                        </a:rPr>
                        <a:t>°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F до  158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Malgun Gothic"/>
                          <a:ea typeface="Calibri"/>
                          <a:cs typeface="Malgun Gothic"/>
                        </a:rPr>
                        <a:t>°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F)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3810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2-я</a:t>
                      </a:r>
                      <a:r>
                        <a:rPr lang="ru" sz="900" spc="-1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камера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400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HD ( TVI ),</a:t>
                      </a:r>
                      <a:r>
                        <a:rPr lang="ru" sz="900" spc="-8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5 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400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Калибровка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400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Мобильное</a:t>
                      </a:r>
                      <a:r>
                        <a:rPr lang="ru" sz="900" spc="-7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приложение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4000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268224" y="4039943"/>
            <a:ext cx="1637211" cy="95939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algn="ctr" rtl="0"/>
            <a:r>
              <a:rPr lang="ru" sz="850" dirty="0">
                <a:latin typeface="Verdana"/>
              </a:rPr>
              <a:t>Блок управления (ПКА)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114790" y="4044550"/>
            <a:ext cx="780810" cy="16583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algn="ctr" rtl="0"/>
            <a:r>
              <a:rPr lang="ru" sz="850" dirty="0">
                <a:latin typeface="Verdana"/>
              </a:rPr>
              <a:t>DSM-камера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467100" y="4030730"/>
            <a:ext cx="963167" cy="153411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algn="ctr" rtl="0"/>
            <a:r>
              <a:rPr lang="ru" sz="850" dirty="0">
                <a:latin typeface="Verdana"/>
              </a:rPr>
              <a:t>Главный кабель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82948" y="4044550"/>
            <a:ext cx="998268" cy="159911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algn="ctr" rtl="0"/>
            <a:r>
              <a:rPr lang="ru" sz="850" dirty="0">
                <a:latin typeface="Verdana"/>
              </a:rPr>
              <a:t>Кабель питания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666381" y="5731151"/>
            <a:ext cx="1358411" cy="113465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/>
          <a:p>
            <a:pPr indent="0" algn="ctr" rtl="0"/>
            <a:r>
              <a:rPr lang="ru" sz="850" dirty="0">
                <a:latin typeface="Verdana"/>
              </a:rPr>
              <a:t>Вибропреобразователь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079496" y="5607321"/>
            <a:ext cx="1638936" cy="184262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/>
          <a:p>
            <a:pPr indent="0" algn="ctr" rtl="0"/>
            <a:r>
              <a:rPr lang="ru" sz="850" dirty="0">
                <a:latin typeface="Verdana"/>
              </a:rPr>
              <a:t>Камера, устанавливаемая </a:t>
            </a:r>
            <a:br>
              <a:rPr lang="ru" sz="850" dirty="0">
                <a:latin typeface="Verdana"/>
              </a:rPr>
            </a:br>
            <a:r>
              <a:rPr lang="ru" sz="850" dirty="0">
                <a:latin typeface="Verdana"/>
              </a:rPr>
              <a:t>в кабине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760837" y="5520949"/>
            <a:ext cx="1335025" cy="357007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/>
          <a:p>
            <a:pPr marL="76200" marR="76200" indent="0" algn="ctr" rtl="0">
              <a:lnSpc>
                <a:spcPts val="1288"/>
              </a:lnSpc>
            </a:pPr>
            <a:r>
              <a:rPr lang="ru" sz="850" dirty="0">
                <a:latin typeface="Verdana"/>
              </a:rPr>
              <a:t>Бесконтактный CAN-считыватель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97074" y="5523252"/>
            <a:ext cx="1179326" cy="352401"/>
          </a:xfrm>
          <a:prstGeom prst="rect">
            <a:avLst/>
          </a:prstGeom>
        </p:spPr>
        <p:txBody>
          <a:bodyPr lIns="0" tIns="0" rIns="0" bIns="0" rtlCol="0" anchor="ctr">
            <a:noAutofit/>
          </a:bodyPr>
          <a:lstStyle/>
          <a:p>
            <a:pPr marL="88900" marR="88900" indent="0" algn="ctr" rtl="0">
              <a:lnSpc>
                <a:spcPts val="1251"/>
              </a:lnSpc>
            </a:pPr>
            <a:r>
              <a:rPr lang="ru" sz="850" dirty="0">
                <a:latin typeface="Verdana"/>
              </a:rPr>
              <a:t>MicroSD-карта (32~128 Гб)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19195" y="5145515"/>
            <a:ext cx="3171610" cy="19077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34006" indent="0" rtl="0">
              <a:spcBef>
                <a:spcPts val="210"/>
              </a:spcBef>
            </a:pP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4.Другие аксессуары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0107" y="4065371"/>
            <a:ext cx="2067814" cy="1499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47770" y="241808"/>
            <a:ext cx="2741295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dirty="0">
                <a:solidFill>
                  <a:srgbClr val="23488A"/>
                </a:solidFill>
                <a:latin typeface="Meiryo UI"/>
                <a:cs typeface="Meiryo UI"/>
              </a:rPr>
              <a:t>1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. Блок </a:t>
            </a:r>
            <a:r>
              <a:rPr lang="ru" sz="1400" b="1" spc="-100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управления</a:t>
            </a:r>
            <a:endParaRPr sz="1400" dirty="0">
              <a:latin typeface="Meiryo UI"/>
              <a:cs typeface="Meiryo UI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 pitchFamily="34" charset="0"/>
                <a:ea typeface="Tahoma" pitchFamily="34" charset="0"/>
                <a:cs typeface="Tahoma" pitchFamily="34" charset="0"/>
              </a:rPr>
              <a:t>Блок управления осуществляет отслеживание лица водителя и анализ в режиме реального времени.</a:t>
            </a:r>
            <a:endParaRPr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8597" y="193294"/>
            <a:ext cx="2749550" cy="1059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05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2.  DSM-камера</a:t>
            </a:r>
            <a:endParaRPr sz="1400" dirty="0">
              <a:latin typeface="Meiryo UI"/>
              <a:cs typeface="Meiryo UI"/>
            </a:endParaRPr>
          </a:p>
          <a:p>
            <a:pPr marL="12700" marR="5080" algn="just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Устройство представляет собой </a:t>
            </a:r>
            <a:r>
              <a:rPr lang="ru" sz="1100" dirty="0">
                <a:latin typeface="Tahoma"/>
                <a:cs typeface="Tahoma"/>
              </a:rPr>
              <a:t>AHD </a:t>
            </a:r>
            <a:r>
              <a:rPr lang="ru" sz="1100" spc="-5" dirty="0">
                <a:latin typeface="Tahoma"/>
                <a:cs typeface="Tahoma"/>
              </a:rPr>
              <a:t>720 </a:t>
            </a:r>
          </a:p>
          <a:p>
            <a:pPr marL="12700" marR="5080" algn="just" rtl="0">
              <a:lnSpc>
                <a:spcPct val="100000"/>
              </a:lnSpc>
              <a:spcBef>
                <a:spcPts val="600"/>
              </a:spcBef>
            </a:pPr>
            <a:r>
              <a:rPr lang="ru" sz="1100" dirty="0">
                <a:latin typeface="Tahoma"/>
                <a:cs typeface="Tahoma"/>
              </a:rPr>
              <a:t>( </a:t>
            </a:r>
            <a:r>
              <a:rPr lang="ru" sz="1100" spc="-5" dirty="0">
                <a:latin typeface="Tahoma"/>
                <a:cs typeface="Tahoma"/>
              </a:rPr>
              <a:t>TVI </a:t>
            </a:r>
            <a:r>
              <a:rPr lang="ru" sz="1100" dirty="0">
                <a:latin typeface="Tahoma"/>
                <a:cs typeface="Tahoma"/>
              </a:rPr>
              <a:t>) </a:t>
            </a:r>
            <a:r>
              <a:rPr lang="ru" sz="1100" spc="-5" dirty="0">
                <a:latin typeface="Tahoma"/>
                <a:cs typeface="Tahoma"/>
              </a:rPr>
              <a:t>камеру с</a:t>
            </a:r>
            <a:r>
              <a:rPr lang="ru" sz="1100" dirty="0">
                <a:latin typeface="Tahoma"/>
                <a:cs typeface="Tahoma"/>
              </a:rPr>
              <a:t>о  </a:t>
            </a:r>
            <a:r>
              <a:rPr lang="ru" sz="1100" spc="-5" dirty="0">
                <a:latin typeface="Tahoma"/>
                <a:cs typeface="Tahoma"/>
              </a:rPr>
              <a:t>встроенными динамиком и микрофоном. </a:t>
            </a:r>
            <a:r>
              <a:rPr lang="ru" sz="1100" dirty="0">
                <a:latin typeface="Tahoma"/>
                <a:cs typeface="Tahoma"/>
              </a:rPr>
              <a:t>В </a:t>
            </a:r>
            <a:r>
              <a:rPr lang="ru" sz="1100" spc="-10" dirty="0">
                <a:latin typeface="Tahoma"/>
                <a:cs typeface="Tahoma"/>
              </a:rPr>
              <a:t>подставке </a:t>
            </a:r>
            <a:r>
              <a:rPr lang="ru" sz="1100" spc="-5" dirty="0">
                <a:latin typeface="Tahoma"/>
                <a:cs typeface="Tahoma"/>
              </a:rPr>
              <a:t>установлен </a:t>
            </a:r>
            <a:r>
              <a:rPr lang="ru" sz="1100" dirty="0">
                <a:latin typeface="Tahoma"/>
                <a:cs typeface="Tahoma"/>
              </a:rPr>
              <a:t>GPS-модуль</a:t>
            </a:r>
            <a:r>
              <a:rPr lang="ru" sz="1100" spc="-5" dirty="0">
                <a:latin typeface="Tahoma"/>
                <a:cs typeface="Tahoma"/>
              </a:rPr>
              <a:t>.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27260" y="193294"/>
            <a:ext cx="271526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3. 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Главный </a:t>
            </a: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кабель </a:t>
            </a:r>
            <a:br>
              <a:rPr lang="en-US" sz="1400" b="1" spc="-5" dirty="0">
                <a:solidFill>
                  <a:srgbClr val="23488A"/>
                </a:solidFill>
                <a:latin typeface="Meiryo UI"/>
                <a:cs typeface="Meiryo UI"/>
              </a:rPr>
            </a:b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(Y-образный кабель)</a:t>
            </a:r>
            <a:r>
              <a:rPr lang="ru" sz="1400" b="1" spc="-70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endParaRPr sz="1400" dirty="0">
              <a:latin typeface="Meiryo UI"/>
              <a:cs typeface="Meiryo UI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Подключается к DSM-камере (10-штырьевой штекер) и к камере в кабине (4-штырьевой BMW DIN разъем).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970" y="3640912"/>
            <a:ext cx="2110030" cy="1085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4. </a:t>
            </a:r>
            <a:r>
              <a:rPr lang="ru" sz="1400" b="1" spc="-10" dirty="0">
                <a:solidFill>
                  <a:srgbClr val="23488A"/>
                </a:solidFill>
                <a:latin typeface="Meiryo UI"/>
                <a:cs typeface="Meiryo UI"/>
              </a:rPr>
              <a:t>Кабель</a:t>
            </a:r>
            <a:r>
              <a:rPr lang="ru" sz="1400" b="1" spc="-90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 питания</a:t>
            </a:r>
            <a:endParaRPr sz="1400" dirty="0">
              <a:latin typeface="Meiryo UI"/>
              <a:cs typeface="Meiryo UI"/>
            </a:endParaRPr>
          </a:p>
          <a:p>
            <a:pPr marL="12700" marR="5080" rtl="0">
              <a:lnSpc>
                <a:spcPct val="100000"/>
              </a:lnSpc>
              <a:spcBef>
                <a:spcPts val="1425"/>
              </a:spcBef>
            </a:pPr>
            <a:r>
              <a:rPr lang="ru" sz="1100" spc="-5" dirty="0">
                <a:latin typeface="Tahoma"/>
                <a:cs typeface="Tahoma"/>
              </a:rPr>
              <a:t>Состоит из </a:t>
            </a:r>
            <a:r>
              <a:rPr lang="ru" sz="1100" dirty="0">
                <a:latin typeface="Tahoma"/>
                <a:cs typeface="Tahoma"/>
              </a:rPr>
              <a:t>3 </a:t>
            </a:r>
            <a:r>
              <a:rPr lang="ru" sz="1100" spc="-5" dirty="0">
                <a:latin typeface="Tahoma"/>
                <a:cs typeface="Tahoma"/>
              </a:rPr>
              <a:t>проводов:  постоянная </a:t>
            </a:r>
            <a:r>
              <a:rPr lang="ru" sz="1100" spc="-35" dirty="0">
                <a:latin typeface="Tahoma"/>
                <a:cs typeface="Tahoma"/>
              </a:rPr>
              <a:t>мощность, </a:t>
            </a:r>
            <a:r>
              <a:rPr lang="ru" sz="1100" spc="-5" dirty="0">
                <a:latin typeface="Tahoma"/>
                <a:cs typeface="Tahoma"/>
              </a:rPr>
              <a:t>сигнальный провод </a:t>
            </a:r>
            <a:br>
              <a:rPr lang="en-US" sz="1100" spc="-5" dirty="0">
                <a:latin typeface="Tahoma"/>
                <a:cs typeface="Tahoma"/>
              </a:rPr>
            </a:br>
            <a:r>
              <a:rPr lang="ru" sz="1100" spc="-5" dirty="0">
                <a:latin typeface="Tahoma"/>
                <a:cs typeface="Tahoma"/>
              </a:rPr>
              <a:t>IGN(ACC)  </a:t>
            </a:r>
            <a:r>
              <a:rPr lang="ru" sz="1100" dirty="0">
                <a:latin typeface="Tahoma"/>
                <a:cs typeface="Tahoma"/>
              </a:rPr>
              <a:t>и</a:t>
            </a:r>
            <a:r>
              <a:rPr lang="ru" sz="1100" spc="-105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GND.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7863" y="3642486"/>
            <a:ext cx="2793492" cy="14138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7. Камера, устанавливаемая </a:t>
            </a:r>
            <a:br>
              <a:rPr lang="en-US" sz="1400" b="1" dirty="0">
                <a:solidFill>
                  <a:srgbClr val="23488A"/>
                </a:solidFill>
                <a:latin typeface="Meiryo UI"/>
                <a:cs typeface="Meiryo UI"/>
              </a:rPr>
            </a:b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в кабине (2-я)</a:t>
            </a:r>
            <a:endParaRPr sz="1400" dirty="0">
              <a:latin typeface="Meiryo UI"/>
              <a:cs typeface="Meiryo UI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dirty="0">
                <a:latin typeface="Tahoma"/>
                <a:cs typeface="Tahoma"/>
              </a:rPr>
              <a:t>HD </a:t>
            </a:r>
            <a:r>
              <a:rPr lang="ru" sz="1100" spc="-5" dirty="0">
                <a:latin typeface="Tahoma"/>
                <a:cs typeface="Tahoma"/>
              </a:rPr>
              <a:t>AHD </a:t>
            </a:r>
            <a:r>
              <a:rPr lang="ru" sz="1100" dirty="0">
                <a:latin typeface="Tahoma"/>
                <a:cs typeface="Tahoma"/>
              </a:rPr>
              <a:t>( </a:t>
            </a:r>
            <a:r>
              <a:rPr lang="ru" sz="1100" spc="-5" dirty="0">
                <a:latin typeface="Tahoma"/>
                <a:cs typeface="Tahoma"/>
              </a:rPr>
              <a:t>TVI </a:t>
            </a:r>
            <a:r>
              <a:rPr lang="ru" sz="1100" dirty="0">
                <a:latin typeface="Tahoma"/>
                <a:cs typeface="Tahoma"/>
              </a:rPr>
              <a:t>) </a:t>
            </a:r>
            <a:r>
              <a:rPr lang="ru" sz="1100" spc="-10" dirty="0">
                <a:latin typeface="Tahoma"/>
                <a:cs typeface="Tahoma"/>
              </a:rPr>
              <a:t>камеру можно </a:t>
            </a:r>
            <a:r>
              <a:rPr lang="ru" sz="1100" spc="-5" dirty="0">
                <a:latin typeface="Tahoma"/>
                <a:cs typeface="Tahoma"/>
              </a:rPr>
              <a:t>подключить к блоку управления. Эта 2-я</a:t>
            </a:r>
            <a:r>
              <a:rPr lang="ru" sz="1100" spc="-7" baseline="24305" dirty="0">
                <a:latin typeface="Tahoma"/>
                <a:cs typeface="Tahoma"/>
              </a:rPr>
              <a:t>  </a:t>
            </a:r>
            <a:r>
              <a:rPr lang="ru" sz="1100" spc="-10" dirty="0">
                <a:latin typeface="Tahoma"/>
                <a:cs typeface="Tahoma"/>
              </a:rPr>
              <a:t>камера </a:t>
            </a:r>
            <a:r>
              <a:rPr lang="ru" sz="1100" dirty="0">
                <a:latin typeface="Tahoma"/>
                <a:cs typeface="Tahoma"/>
              </a:rPr>
              <a:t>подключается </a:t>
            </a:r>
            <a:r>
              <a:rPr lang="ru" sz="1100" spc="-5" dirty="0">
                <a:latin typeface="Tahoma"/>
                <a:cs typeface="Tahoma"/>
              </a:rPr>
              <a:t>к DIN разъему главного</a:t>
            </a:r>
            <a:r>
              <a:rPr lang="ru" sz="1100" spc="-45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кабеля.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43072" y="1239011"/>
            <a:ext cx="2749295" cy="2164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704708"/>
              </p:ext>
            </p:extLst>
          </p:nvPr>
        </p:nvGraphicFramePr>
        <p:xfrm>
          <a:off x="132829" y="5486400"/>
          <a:ext cx="2893071" cy="1228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0" dirty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Цвет</a:t>
                      </a:r>
                      <a:endParaRPr lang="ru-RU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 dirty="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Этикетка</a:t>
                      </a:r>
                      <a:endParaRPr lang="ru-RU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Описание</a:t>
                      </a:r>
                      <a:r>
                        <a:rPr lang="ru" sz="900" spc="5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" sz="900" spc="-10"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соединения</a:t>
                      </a:r>
                      <a:endParaRPr lang="ru-RU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Красный</a:t>
                      </a:r>
                      <a:endParaRPr lang="ru-RU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5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IGN</a:t>
                      </a:r>
                      <a:endParaRPr lang="ru-RU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Зажигание (ACC)</a:t>
                      </a:r>
                      <a:endParaRPr lang="ru-RU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(выключается, если ключ вынут)</a:t>
                      </a:r>
                      <a:endParaRPr lang="ru-RU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Желтый</a:t>
                      </a:r>
                      <a:endParaRPr lang="ru-RU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Питание</a:t>
                      </a:r>
                      <a:endParaRPr lang="ru-RU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Линия аккумулятора питания</a:t>
                      </a:r>
                      <a:endParaRPr lang="ru-RU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Черный</a:t>
                      </a:r>
                      <a:endParaRPr lang="ru-RU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EAB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5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</a:t>
                      </a:r>
                      <a:r>
                        <a:rPr lang="ru" sz="90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ND</a:t>
                      </a:r>
                      <a:endParaRPr lang="ru-RU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" sz="900" spc="-10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Заземление источника</a:t>
                      </a:r>
                      <a:endParaRPr lang="ru-RU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59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9547284" y="1431302"/>
            <a:ext cx="2442972" cy="1728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5771" y="5335522"/>
            <a:ext cx="2139696" cy="1424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8232" y="1071372"/>
            <a:ext cx="2564891" cy="2167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258824"/>
            <a:ext cx="2787396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258824"/>
            <a:ext cx="2787650" cy="716280"/>
          </a:xfrm>
          <a:custGeom>
            <a:avLst/>
            <a:gdLst/>
            <a:ahLst/>
            <a:cxnLst/>
            <a:rect l="l" t="t" r="r" b="b"/>
            <a:pathLst>
              <a:path w="2787650" h="716280">
                <a:moveTo>
                  <a:pt x="0" y="0"/>
                </a:moveTo>
                <a:lnTo>
                  <a:pt x="2668016" y="0"/>
                </a:lnTo>
                <a:lnTo>
                  <a:pt x="2787396" y="119379"/>
                </a:lnTo>
                <a:lnTo>
                  <a:pt x="2787396" y="716279"/>
                </a:lnTo>
                <a:lnTo>
                  <a:pt x="0" y="7162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27" y="45719"/>
            <a:ext cx="693420" cy="248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9240" y="0"/>
            <a:ext cx="3032760" cy="3429000"/>
          </a:xfrm>
          <a:custGeom>
            <a:avLst/>
            <a:gdLst/>
            <a:ahLst/>
            <a:cxnLst/>
            <a:rect l="l" t="t" r="r" b="b"/>
            <a:pathLst>
              <a:path w="3032759" h="3429000">
                <a:moveTo>
                  <a:pt x="0" y="3429000"/>
                </a:moveTo>
                <a:lnTo>
                  <a:pt x="3032759" y="3429000"/>
                </a:lnTo>
                <a:lnTo>
                  <a:pt x="3032759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9816" y="0"/>
            <a:ext cx="3020695" cy="3430904"/>
          </a:xfrm>
          <a:custGeom>
            <a:avLst/>
            <a:gdLst/>
            <a:ahLst/>
            <a:cxnLst/>
            <a:rect l="l" t="t" r="r" b="b"/>
            <a:pathLst>
              <a:path w="3020695" h="3430904">
                <a:moveTo>
                  <a:pt x="0" y="3430524"/>
                </a:moveTo>
                <a:lnTo>
                  <a:pt x="3020568" y="3430524"/>
                </a:lnTo>
                <a:lnTo>
                  <a:pt x="3020568" y="0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99816" y="0"/>
            <a:ext cx="0" cy="3430904"/>
          </a:xfrm>
          <a:custGeom>
            <a:avLst/>
            <a:gdLst/>
            <a:ahLst/>
            <a:cxnLst/>
            <a:rect l="l" t="t" r="r" b="b"/>
            <a:pathLst>
              <a:path h="3430904">
                <a:moveTo>
                  <a:pt x="0" y="0"/>
                </a:moveTo>
                <a:lnTo>
                  <a:pt x="0" y="3430524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17335" y="3430523"/>
            <a:ext cx="3042285" cy="3427729"/>
          </a:xfrm>
          <a:custGeom>
            <a:avLst/>
            <a:gdLst/>
            <a:ahLst/>
            <a:cxnLst/>
            <a:rect l="l" t="t" r="r" b="b"/>
            <a:pathLst>
              <a:path w="3042284" h="3427729">
                <a:moveTo>
                  <a:pt x="3041904" y="3427473"/>
                </a:moveTo>
                <a:lnTo>
                  <a:pt x="3041904" y="0"/>
                </a:lnTo>
                <a:lnTo>
                  <a:pt x="0" y="0"/>
                </a:lnTo>
                <a:lnTo>
                  <a:pt x="0" y="3427473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430523"/>
            <a:ext cx="3100070" cy="3427729"/>
          </a:xfrm>
          <a:custGeom>
            <a:avLst/>
            <a:gdLst/>
            <a:ahLst/>
            <a:cxnLst/>
            <a:rect l="l" t="t" r="r" b="b"/>
            <a:pathLst>
              <a:path w="3100070" h="3427729">
                <a:moveTo>
                  <a:pt x="3099816" y="3427473"/>
                </a:moveTo>
                <a:lnTo>
                  <a:pt x="3099816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69163"/>
            <a:ext cx="886967" cy="714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1036300" y="1743582"/>
            <a:ext cx="1155700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050" dirty="0">
                <a:latin typeface="Meiryo UI"/>
                <a:cs typeface="Meiryo UI"/>
              </a:rPr>
              <a:t>Главный кабель DSM-камеры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230418" y="3024062"/>
            <a:ext cx="13722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050" dirty="0">
                <a:latin typeface="Malgun Gothic"/>
                <a:cs typeface="Malgun Gothic"/>
              </a:rPr>
              <a:t>Кабель для камеры</a:t>
            </a:r>
            <a:r>
              <a:rPr lang="ru" sz="1050" spc="-90" dirty="0">
                <a:latin typeface="Malgun Gothic"/>
                <a:cs typeface="Malgun Gothic"/>
              </a:rPr>
              <a:t> </a:t>
            </a:r>
            <a:r>
              <a:rPr lang="ru" sz="1050" dirty="0">
                <a:latin typeface="Malgun Gothic"/>
                <a:cs typeface="Malgun Gothic"/>
              </a:rPr>
              <a:t> в кабине</a:t>
            </a:r>
          </a:p>
        </p:txBody>
      </p:sp>
      <p:sp>
        <p:nvSpPr>
          <p:cNvPr id="25" name="object 25"/>
          <p:cNvSpPr/>
          <p:nvPr/>
        </p:nvSpPr>
        <p:spPr>
          <a:xfrm>
            <a:off x="10474783" y="2895600"/>
            <a:ext cx="459028" cy="426658"/>
          </a:xfrm>
          <a:custGeom>
            <a:avLst/>
            <a:gdLst/>
            <a:ahLst/>
            <a:cxnLst/>
            <a:rect l="l" t="t" r="r" b="b"/>
            <a:pathLst>
              <a:path w="562609" h="533400">
                <a:moveTo>
                  <a:pt x="0" y="266700"/>
                </a:moveTo>
                <a:lnTo>
                  <a:pt x="4529" y="218753"/>
                </a:lnTo>
                <a:lnTo>
                  <a:pt x="17587" y="173629"/>
                </a:lnTo>
                <a:lnTo>
                  <a:pt x="38382" y="132080"/>
                </a:lnTo>
                <a:lnTo>
                  <a:pt x="66119" y="94858"/>
                </a:lnTo>
                <a:lnTo>
                  <a:pt x="100005" y="62716"/>
                </a:lnTo>
                <a:lnTo>
                  <a:pt x="139248" y="36406"/>
                </a:lnTo>
                <a:lnTo>
                  <a:pt x="183053" y="16682"/>
                </a:lnTo>
                <a:lnTo>
                  <a:pt x="230627" y="4296"/>
                </a:lnTo>
                <a:lnTo>
                  <a:pt x="281177" y="0"/>
                </a:lnTo>
                <a:lnTo>
                  <a:pt x="331728" y="4296"/>
                </a:lnTo>
                <a:lnTo>
                  <a:pt x="379302" y="16682"/>
                </a:lnTo>
                <a:lnTo>
                  <a:pt x="423107" y="36406"/>
                </a:lnTo>
                <a:lnTo>
                  <a:pt x="462350" y="62716"/>
                </a:lnTo>
                <a:lnTo>
                  <a:pt x="496236" y="94858"/>
                </a:lnTo>
                <a:lnTo>
                  <a:pt x="523973" y="132079"/>
                </a:lnTo>
                <a:lnTo>
                  <a:pt x="544768" y="173629"/>
                </a:lnTo>
                <a:lnTo>
                  <a:pt x="557826" y="218753"/>
                </a:lnTo>
                <a:lnTo>
                  <a:pt x="562355" y="266700"/>
                </a:lnTo>
                <a:lnTo>
                  <a:pt x="557826" y="314646"/>
                </a:lnTo>
                <a:lnTo>
                  <a:pt x="544768" y="359770"/>
                </a:lnTo>
                <a:lnTo>
                  <a:pt x="523973" y="401319"/>
                </a:lnTo>
                <a:lnTo>
                  <a:pt x="496236" y="438541"/>
                </a:lnTo>
                <a:lnTo>
                  <a:pt x="462350" y="470683"/>
                </a:lnTo>
                <a:lnTo>
                  <a:pt x="423107" y="496993"/>
                </a:lnTo>
                <a:lnTo>
                  <a:pt x="379302" y="516717"/>
                </a:lnTo>
                <a:lnTo>
                  <a:pt x="331728" y="529103"/>
                </a:lnTo>
                <a:lnTo>
                  <a:pt x="281177" y="533400"/>
                </a:lnTo>
                <a:lnTo>
                  <a:pt x="230627" y="529103"/>
                </a:lnTo>
                <a:lnTo>
                  <a:pt x="183053" y="516717"/>
                </a:lnTo>
                <a:lnTo>
                  <a:pt x="139248" y="496993"/>
                </a:lnTo>
                <a:lnTo>
                  <a:pt x="100005" y="470683"/>
                </a:lnTo>
                <a:lnTo>
                  <a:pt x="66119" y="438541"/>
                </a:lnTo>
                <a:lnTo>
                  <a:pt x="38382" y="401320"/>
                </a:lnTo>
                <a:lnTo>
                  <a:pt x="17587" y="359770"/>
                </a:lnTo>
                <a:lnTo>
                  <a:pt x="4529" y="31464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428916" y="2082995"/>
            <a:ext cx="561340" cy="533400"/>
          </a:xfrm>
          <a:custGeom>
            <a:avLst/>
            <a:gdLst/>
            <a:ahLst/>
            <a:cxnLst/>
            <a:rect l="l" t="t" r="r" b="b"/>
            <a:pathLst>
              <a:path w="561340" h="533400">
                <a:moveTo>
                  <a:pt x="0" y="266700"/>
                </a:moveTo>
                <a:lnTo>
                  <a:pt x="4519" y="218753"/>
                </a:lnTo>
                <a:lnTo>
                  <a:pt x="17550" y="173629"/>
                </a:lnTo>
                <a:lnTo>
                  <a:pt x="38297" y="132080"/>
                </a:lnTo>
                <a:lnTo>
                  <a:pt x="65968" y="94858"/>
                </a:lnTo>
                <a:lnTo>
                  <a:pt x="99770" y="62716"/>
                </a:lnTo>
                <a:lnTo>
                  <a:pt x="138909" y="36406"/>
                </a:lnTo>
                <a:lnTo>
                  <a:pt x="182592" y="16682"/>
                </a:lnTo>
                <a:lnTo>
                  <a:pt x="230025" y="4296"/>
                </a:lnTo>
                <a:lnTo>
                  <a:pt x="280416" y="0"/>
                </a:lnTo>
                <a:lnTo>
                  <a:pt x="330806" y="4296"/>
                </a:lnTo>
                <a:lnTo>
                  <a:pt x="378239" y="16682"/>
                </a:lnTo>
                <a:lnTo>
                  <a:pt x="421922" y="36406"/>
                </a:lnTo>
                <a:lnTo>
                  <a:pt x="461061" y="62716"/>
                </a:lnTo>
                <a:lnTo>
                  <a:pt x="494863" y="94858"/>
                </a:lnTo>
                <a:lnTo>
                  <a:pt x="522534" y="132079"/>
                </a:lnTo>
                <a:lnTo>
                  <a:pt x="543281" y="173629"/>
                </a:lnTo>
                <a:lnTo>
                  <a:pt x="556312" y="218753"/>
                </a:lnTo>
                <a:lnTo>
                  <a:pt x="560831" y="266700"/>
                </a:lnTo>
                <a:lnTo>
                  <a:pt x="556312" y="314646"/>
                </a:lnTo>
                <a:lnTo>
                  <a:pt x="543281" y="359770"/>
                </a:lnTo>
                <a:lnTo>
                  <a:pt x="522534" y="401319"/>
                </a:lnTo>
                <a:lnTo>
                  <a:pt x="494863" y="438541"/>
                </a:lnTo>
                <a:lnTo>
                  <a:pt x="461061" y="470683"/>
                </a:lnTo>
                <a:lnTo>
                  <a:pt x="421922" y="496993"/>
                </a:lnTo>
                <a:lnTo>
                  <a:pt x="378239" y="516717"/>
                </a:lnTo>
                <a:lnTo>
                  <a:pt x="330806" y="529103"/>
                </a:lnTo>
                <a:lnTo>
                  <a:pt x="280416" y="533400"/>
                </a:lnTo>
                <a:lnTo>
                  <a:pt x="230025" y="529103"/>
                </a:lnTo>
                <a:lnTo>
                  <a:pt x="182592" y="516717"/>
                </a:lnTo>
                <a:lnTo>
                  <a:pt x="138909" y="496993"/>
                </a:lnTo>
                <a:lnTo>
                  <a:pt x="99770" y="470683"/>
                </a:lnTo>
                <a:lnTo>
                  <a:pt x="65968" y="438541"/>
                </a:lnTo>
                <a:lnTo>
                  <a:pt x="38297" y="401320"/>
                </a:lnTo>
                <a:lnTo>
                  <a:pt x="17550" y="359770"/>
                </a:lnTo>
                <a:lnTo>
                  <a:pt x="4519" y="314646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graphicFrame>
        <p:nvGraphicFramePr>
          <p:cNvPr id="27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07459"/>
              </p:ext>
            </p:extLst>
          </p:nvPr>
        </p:nvGraphicFramePr>
        <p:xfrm>
          <a:off x="3226689" y="4649032"/>
          <a:ext cx="2779141" cy="2076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4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marL="1270" algn="ctr" rtl="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" sz="900" spc="-5" dirty="0">
                          <a:solidFill>
                            <a:srgbClr val="FFFFFF"/>
                          </a:solidFill>
                          <a:latin typeface="Meiryo UI"/>
                          <a:cs typeface="Meiryo UI"/>
                        </a:rPr>
                        <a:t>Основной</a:t>
                      </a:r>
                      <a:r>
                        <a:rPr lang="ru" sz="900" spc="-60" dirty="0">
                          <a:solidFill>
                            <a:srgbClr val="FFFFFF"/>
                          </a:solidFill>
                          <a:latin typeface="Meiryo UI"/>
                          <a:cs typeface="Meiryo UI"/>
                        </a:rPr>
                        <a:t> </a:t>
                      </a:r>
                      <a:r>
                        <a:rPr lang="ru" sz="900" spc="-10" dirty="0">
                          <a:solidFill>
                            <a:srgbClr val="FFFFFF"/>
                          </a:solidFill>
                          <a:latin typeface="Meiryo UI"/>
                          <a:cs typeface="Meiryo UI"/>
                        </a:rPr>
                        <a:t> аксессуар</a:t>
                      </a:r>
                      <a:endParaRPr sz="900" dirty="0">
                        <a:latin typeface="Meiryo UI"/>
                        <a:cs typeface="Meiryo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" sz="900" spc="-5" dirty="0">
                          <a:solidFill>
                            <a:srgbClr val="FFFFFF"/>
                          </a:solidFill>
                          <a:latin typeface="Meiryo UI"/>
                          <a:cs typeface="Meiryo UI"/>
                        </a:rPr>
                        <a:t>Кол-во</a:t>
                      </a:r>
                      <a:endParaRPr sz="900" dirty="0">
                        <a:latin typeface="Meiryo UI"/>
                        <a:cs typeface="Meiryo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090" marR="78105" rtl="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lang="ru" sz="900" spc="-5" dirty="0">
                          <a:latin typeface="Tahoma"/>
                          <a:cs typeface="Tahoma"/>
                        </a:rPr>
                        <a:t>Один винт для крепления держателя камеры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lang="ru" sz="900">
                          <a:latin typeface="Meiryo UI"/>
                          <a:cs typeface="Meiryo UI"/>
                        </a:rPr>
                        <a:t>１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090" marR="76835" rtl="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" sz="900" spc="-5" dirty="0">
                          <a:latin typeface="Tahoma"/>
                          <a:cs typeface="Tahoma"/>
                        </a:rPr>
                        <a:t>Два винта для крепления блока управления в верхней части приборной панели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" sz="900">
                          <a:latin typeface="Meiryo UI"/>
                          <a:cs typeface="Meiryo UI"/>
                        </a:rPr>
                        <a:t>２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5090" marR="74930" algn="l" rtl="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ru" sz="900" spc="-5" dirty="0">
                          <a:latin typeface="Tahoma"/>
                          <a:cs typeface="Tahoma"/>
                        </a:rPr>
                        <a:t>Две ленты 3 М для крепления блока управления в верхней части приборной панели.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lang="ru" sz="900">
                          <a:latin typeface="Meiryo UI"/>
                          <a:cs typeface="Meiryo UI"/>
                        </a:rPr>
                        <a:t>2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89535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" sz="900" spc="-5" dirty="0">
                          <a:latin typeface="Tahoma"/>
                          <a:cs typeface="Tahoma"/>
                        </a:rPr>
                        <a:t>Шестигранный ключ для привинчивания защитной крышки отсека SD-карты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lang="ru" sz="900">
                          <a:latin typeface="Meiryo UI"/>
                          <a:cs typeface="Meiryo UI"/>
                        </a:rPr>
                        <a:t>1</a:t>
                      </a:r>
                      <a:endParaRPr sz="900">
                        <a:latin typeface="Meiryo UI"/>
                        <a:cs typeface="Meiryo UI"/>
                      </a:endParaRPr>
                    </a:p>
                  </a:txBody>
                  <a:tcPr marL="0" marR="0" marT="1009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 rtl="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ru" sz="900" spc="-5" dirty="0">
                          <a:latin typeface="Tahoma"/>
                          <a:cs typeface="Tahoma"/>
                        </a:rPr>
                        <a:t>Дополнительное соединение для камеры в случае грузового автомобиля/автобуса</a:t>
                      </a:r>
                      <a:endParaRPr sz="900" dirty="0">
                        <a:latin typeface="Tahoma"/>
                        <a:cs typeface="Tahoma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lang="ru" sz="900" dirty="0">
                          <a:latin typeface="Meiryo UI"/>
                          <a:cs typeface="Meiryo UI"/>
                        </a:rPr>
                        <a:t>１</a:t>
                      </a: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3260216" y="3601592"/>
            <a:ext cx="253098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spc="-5">
                <a:solidFill>
                  <a:srgbClr val="23488A"/>
                </a:solidFill>
                <a:latin typeface="Meiryo UI"/>
                <a:cs typeface="Meiryo UI"/>
              </a:rPr>
              <a:t>5.</a:t>
            </a:r>
            <a:r>
              <a:rPr lang="ru" sz="1400" b="1" spc="-5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400" b="1" spc="-5">
                <a:solidFill>
                  <a:srgbClr val="23488A"/>
                </a:solidFill>
                <a:latin typeface="Meiryo UI"/>
                <a:cs typeface="Meiryo UI"/>
              </a:rPr>
              <a:t>Аксессуары</a:t>
            </a:r>
            <a:endParaRPr sz="1400" dirty="0">
              <a:latin typeface="Meiryo UI"/>
              <a:cs typeface="Meiryo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81828" y="3947159"/>
            <a:ext cx="499872" cy="4450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79394" y="4123690"/>
            <a:ext cx="241045" cy="2378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39896" y="4069079"/>
            <a:ext cx="353567" cy="310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80332" y="3887723"/>
            <a:ext cx="871727" cy="6537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6047" y="3852671"/>
            <a:ext cx="409955" cy="6522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448171" y="3647947"/>
            <a:ext cx="2493645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6.</a:t>
            </a:r>
            <a:r>
              <a:rPr lang="ru" sz="1400" b="1" spc="-85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MDAS-9N</a:t>
            </a:r>
            <a:endParaRPr sz="1400" dirty="0">
              <a:latin typeface="Meiryo UI"/>
              <a:cs typeface="Meiryo UI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ADAS-камеру можно интегрировать с MDSM-22 через Ethernet-интерфейс. MDSM-22 получает видео и данные от ADAS устройства и передает снимки/данные по интерфейсу RS232.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23659" y="5088634"/>
            <a:ext cx="2574036" cy="17693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353311"/>
            <a:ext cx="2616835" cy="624840"/>
          </a:xfrm>
          <a:custGeom>
            <a:avLst/>
            <a:gdLst/>
            <a:ahLst/>
            <a:cxnLst/>
            <a:rect l="l" t="t" r="r" b="b"/>
            <a:pathLst>
              <a:path w="2616835" h="624839">
                <a:moveTo>
                  <a:pt x="2512568" y="0"/>
                </a:moveTo>
                <a:lnTo>
                  <a:pt x="0" y="0"/>
                </a:lnTo>
                <a:lnTo>
                  <a:pt x="0" y="624839"/>
                </a:lnTo>
                <a:lnTo>
                  <a:pt x="2616708" y="624839"/>
                </a:lnTo>
                <a:lnTo>
                  <a:pt x="2616708" y="104139"/>
                </a:lnTo>
                <a:lnTo>
                  <a:pt x="251256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353311"/>
            <a:ext cx="2616835" cy="624840"/>
          </a:xfrm>
          <a:custGeom>
            <a:avLst/>
            <a:gdLst/>
            <a:ahLst/>
            <a:cxnLst/>
            <a:rect l="l" t="t" r="r" b="b"/>
            <a:pathLst>
              <a:path w="2616835" h="624839">
                <a:moveTo>
                  <a:pt x="0" y="0"/>
                </a:moveTo>
                <a:lnTo>
                  <a:pt x="2512568" y="0"/>
                </a:lnTo>
                <a:lnTo>
                  <a:pt x="2616708" y="104139"/>
                </a:lnTo>
                <a:lnTo>
                  <a:pt x="2616708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8739" y="1404874"/>
            <a:ext cx="27393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800" b="1" spc="-5" dirty="0">
                <a:solidFill>
                  <a:srgbClr val="2E5496"/>
                </a:solidFill>
                <a:latin typeface="Meiryo UI"/>
                <a:cs typeface="Meiryo UI"/>
              </a:rPr>
              <a:t>Компоненты</a:t>
            </a:r>
            <a:endParaRPr sz="1800" dirty="0">
              <a:latin typeface="Meiryo UI"/>
              <a:cs typeface="Meiryo UI"/>
            </a:endParaRPr>
          </a:p>
          <a:p>
            <a:pPr marL="1003300" rtl="0">
              <a:lnSpc>
                <a:spcPct val="100000"/>
              </a:lnSpc>
            </a:pPr>
            <a:r>
              <a:rPr lang="ru" sz="1800" b="1" spc="-5" dirty="0">
                <a:solidFill>
                  <a:srgbClr val="2E5496"/>
                </a:solidFill>
                <a:latin typeface="Meiryo UI"/>
                <a:cs typeface="Meiryo UI"/>
              </a:rPr>
              <a:t>Описание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39" name="object 38"/>
          <p:cNvSpPr txBox="1"/>
          <p:nvPr/>
        </p:nvSpPr>
        <p:spPr>
          <a:xfrm>
            <a:off x="76200" y="2034726"/>
            <a:ext cx="27393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rtl="0">
              <a:lnSpc>
                <a:spcPct val="100000"/>
              </a:lnSpc>
              <a:spcBef>
                <a:spcPts val="509"/>
              </a:spcBef>
            </a:pPr>
            <a:r>
              <a:rPr lang="ru" sz="900" b="1" dirty="0">
                <a:solidFill>
                  <a:srgbClr val="A6A6A6"/>
                </a:solidFill>
                <a:latin typeface="Meiryo UI"/>
                <a:cs typeface="Meiryo UI"/>
              </a:rPr>
              <a:t>M</a:t>
            </a:r>
            <a:r>
              <a:rPr lang="ru" sz="900" b="1" spc="-5" dirty="0">
                <a:solidFill>
                  <a:srgbClr val="A6A6A6"/>
                </a:solidFill>
                <a:latin typeface="Meiryo UI"/>
                <a:cs typeface="Meiryo UI"/>
              </a:rPr>
              <a:t>D</a:t>
            </a:r>
            <a:r>
              <a:rPr lang="ru" sz="900" b="1" dirty="0">
                <a:solidFill>
                  <a:srgbClr val="A6A6A6"/>
                </a:solidFill>
                <a:latin typeface="Meiryo UI"/>
                <a:cs typeface="Meiryo UI"/>
              </a:rPr>
              <a:t>SM</a:t>
            </a:r>
            <a:r>
              <a:rPr lang="ru" sz="900" b="1" spc="-5" dirty="0">
                <a:solidFill>
                  <a:srgbClr val="A6A6A6"/>
                </a:solidFill>
                <a:latin typeface="Meiryo UI"/>
                <a:cs typeface="Meiryo UI"/>
              </a:rPr>
              <a:t>-</a:t>
            </a:r>
            <a:r>
              <a:rPr lang="ru" sz="900" b="1" dirty="0">
                <a:solidFill>
                  <a:srgbClr val="A6A6A6"/>
                </a:solidFill>
                <a:latin typeface="Meiryo UI"/>
                <a:cs typeface="Meiryo UI"/>
              </a:rPr>
              <a:t>22</a:t>
            </a:r>
            <a:endParaRPr sz="9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8726" y="167205"/>
            <a:ext cx="2552065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b="1" spc="-5" dirty="0">
                <a:solidFill>
                  <a:srgbClr val="23488A"/>
                </a:solidFill>
                <a:latin typeface="Tahoma"/>
                <a:cs typeface="Tahoma"/>
              </a:rPr>
              <a:t>8. Кабель FMS (RS232)</a:t>
            </a:r>
            <a:endParaRPr sz="1400" dirty="0">
              <a:latin typeface="Tahoma"/>
              <a:cs typeface="Tahoma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dirty="0">
                <a:latin typeface="Tahoma"/>
                <a:cs typeface="Tahoma"/>
              </a:rPr>
              <a:t>RS232 </a:t>
            </a:r>
            <a:r>
              <a:rPr lang="ru" sz="1100" spc="-5" dirty="0">
                <a:latin typeface="Tahoma"/>
                <a:cs typeface="Tahoma"/>
              </a:rPr>
              <a:t>кабель </a:t>
            </a:r>
            <a:r>
              <a:rPr lang="ru" sz="1100" dirty="0">
                <a:latin typeface="Tahoma"/>
                <a:cs typeface="Tahoma"/>
              </a:rPr>
              <a:t>предусмотрен </a:t>
            </a:r>
            <a:r>
              <a:rPr lang="ru" sz="1100" spc="-5" dirty="0">
                <a:latin typeface="Tahoma"/>
                <a:cs typeface="Tahoma"/>
              </a:rPr>
              <a:t>для </a:t>
            </a:r>
            <a:r>
              <a:rPr lang="ru" sz="1100" spc="-10" dirty="0">
                <a:latin typeface="Tahoma"/>
                <a:cs typeface="Tahoma"/>
              </a:rPr>
              <a:t>передачи </a:t>
            </a:r>
            <a:r>
              <a:rPr lang="ru" sz="1100" spc="-5" dirty="0">
                <a:latin typeface="Tahoma"/>
                <a:cs typeface="Tahoma"/>
              </a:rPr>
              <a:t>данных о событиях от DSM и </a:t>
            </a:r>
            <a:r>
              <a:rPr lang="ru" sz="1100" dirty="0">
                <a:latin typeface="Tahoma"/>
                <a:cs typeface="Tahoma"/>
              </a:rPr>
              <a:t>ADAS </a:t>
            </a:r>
            <a:r>
              <a:rPr lang="ru" sz="1100" spc="-5" dirty="0">
                <a:latin typeface="Tahoma"/>
                <a:cs typeface="Tahoma"/>
              </a:rPr>
              <a:t>камеры другим FMS-устройствам (система контроля транспортных средств) по</a:t>
            </a:r>
            <a:r>
              <a:rPr lang="ru" sz="1100" spc="5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RS-232.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89294" y="168730"/>
            <a:ext cx="2704465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9.	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Кабель</a:t>
            </a:r>
            <a:r>
              <a:rPr lang="ru" sz="1400" b="1" spc="-110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 Ethernet</a:t>
            </a:r>
            <a:endParaRPr sz="1400" dirty="0">
              <a:latin typeface="Meiryo UI"/>
              <a:cs typeface="Meiryo UI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По нему передаются видео и </a:t>
            </a:r>
            <a:r>
              <a:rPr lang="ru" sz="1100" dirty="0">
                <a:latin typeface="Tahoma"/>
                <a:cs typeface="Tahoma"/>
              </a:rPr>
              <a:t>данные </a:t>
            </a:r>
            <a:r>
              <a:rPr lang="ru" sz="1100" spc="-5" dirty="0">
                <a:latin typeface="Tahoma"/>
                <a:cs typeface="Tahoma"/>
              </a:rPr>
              <a:t>через Ethernet-</a:t>
            </a:r>
            <a:r>
              <a:rPr lang="ru" sz="1100" spc="-10" dirty="0">
                <a:latin typeface="Tahoma"/>
                <a:cs typeface="Tahoma"/>
              </a:rPr>
              <a:t>порт.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79641" y="3684270"/>
            <a:ext cx="25527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13. 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Кабель CVBS видеовыхода</a:t>
            </a:r>
            <a:endParaRPr sz="1400" dirty="0">
              <a:latin typeface="Meiryo UI"/>
              <a:cs typeface="Meiryo UI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Кабель видеовыхода используется для передачи аналоговых видео другому устройству через RCA-коннектор.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1039" y="3669919"/>
            <a:ext cx="2601595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12. 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Кабель для USB-порта C типа</a:t>
            </a:r>
            <a:r>
              <a:rPr lang="ru" sz="1400" b="1" spc="-85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endParaRPr sz="1400" dirty="0">
              <a:latin typeface="Meiryo UI"/>
              <a:cs typeface="Meiryo UI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Этот USB-кабель типа Micro C обеспечивает передачу данных. Используется для калибровки по ПК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0977" y="3679697"/>
            <a:ext cx="268605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b="1" spc="-5" dirty="0">
                <a:solidFill>
                  <a:srgbClr val="23488A"/>
                </a:solidFill>
                <a:latin typeface="Tahoma"/>
                <a:cs typeface="Tahoma"/>
              </a:rPr>
              <a:t>14. </a:t>
            </a:r>
            <a:r>
              <a:rPr lang="ru" sz="1400" b="1" dirty="0">
                <a:solidFill>
                  <a:srgbClr val="23488A"/>
                </a:solidFill>
                <a:latin typeface="Tahoma"/>
                <a:cs typeface="Tahoma"/>
              </a:rPr>
              <a:t>Карта MicroSD</a:t>
            </a:r>
            <a:r>
              <a:rPr lang="ru" sz="1400" b="1" spc="-85" dirty="0">
                <a:solidFill>
                  <a:srgbClr val="23488A"/>
                </a:solidFill>
                <a:latin typeface="Tahoma"/>
                <a:cs typeface="Tahoma"/>
              </a:rPr>
              <a:t> </a:t>
            </a:r>
            <a:endParaRPr sz="1400" dirty="0">
              <a:latin typeface="Tahoma"/>
              <a:cs typeface="Tahoma"/>
            </a:endParaRPr>
          </a:p>
          <a:p>
            <a:pPr marL="12700" marR="5080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Карта MicroSD – дополнительный компонент.  Срок гарантии составляет 3 месяца.</a:t>
            </a:r>
            <a:r>
              <a:rPr lang="ru" sz="1100" spc="-10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Рекомендуется регулярно форматировать карту MicroSD и заменять ее, если она не распознается устройством MDSM-22. Максимальный размер памяти для MDSM-22 - 128 Гб.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97167" y="4811267"/>
            <a:ext cx="2029967" cy="861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8623" y="4843271"/>
            <a:ext cx="1694688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0819" y="1927860"/>
            <a:ext cx="2162555" cy="1170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6911" y="2013204"/>
            <a:ext cx="2247900" cy="1191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9240" y="0"/>
            <a:ext cx="3032760" cy="3436620"/>
          </a:xfrm>
          <a:custGeom>
            <a:avLst/>
            <a:gdLst/>
            <a:ahLst/>
            <a:cxnLst/>
            <a:rect l="l" t="t" r="r" b="b"/>
            <a:pathLst>
              <a:path w="3032759" h="3436620">
                <a:moveTo>
                  <a:pt x="0" y="3436620"/>
                </a:moveTo>
                <a:lnTo>
                  <a:pt x="3032759" y="3436620"/>
                </a:lnTo>
                <a:lnTo>
                  <a:pt x="3032759" y="0"/>
                </a:lnTo>
                <a:lnTo>
                  <a:pt x="0" y="0"/>
                </a:lnTo>
                <a:lnTo>
                  <a:pt x="0" y="3436620"/>
                </a:lnTo>
                <a:close/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428999"/>
            <a:ext cx="3088005" cy="3429000"/>
          </a:xfrm>
          <a:custGeom>
            <a:avLst/>
            <a:gdLst/>
            <a:ahLst/>
            <a:cxnLst/>
            <a:rect l="l" t="t" r="r" b="b"/>
            <a:pathLst>
              <a:path w="3088005" h="3429000">
                <a:moveTo>
                  <a:pt x="3087623" y="3428998"/>
                </a:moveTo>
                <a:lnTo>
                  <a:pt x="3087623" y="0"/>
                </a:lnTo>
                <a:lnTo>
                  <a:pt x="0" y="0"/>
                </a:lnTo>
              </a:path>
            </a:pathLst>
          </a:custGeom>
          <a:ln w="12699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23432" y="3428999"/>
            <a:ext cx="3035935" cy="3429000"/>
          </a:xfrm>
          <a:custGeom>
            <a:avLst/>
            <a:gdLst/>
            <a:ahLst/>
            <a:cxnLst/>
            <a:rect l="l" t="t" r="r" b="b"/>
            <a:pathLst>
              <a:path w="3035934" h="3429000">
                <a:moveTo>
                  <a:pt x="3035808" y="3428998"/>
                </a:moveTo>
                <a:lnTo>
                  <a:pt x="3035808" y="0"/>
                </a:lnTo>
                <a:lnTo>
                  <a:pt x="0" y="0"/>
                </a:lnTo>
                <a:lnTo>
                  <a:pt x="0" y="3428998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627" y="45719"/>
            <a:ext cx="693420" cy="248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69163"/>
            <a:ext cx="886967" cy="714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0672" y="0"/>
            <a:ext cx="3032760" cy="3435350"/>
          </a:xfrm>
          <a:custGeom>
            <a:avLst/>
            <a:gdLst/>
            <a:ahLst/>
            <a:cxnLst/>
            <a:rect l="l" t="t" r="r" b="b"/>
            <a:pathLst>
              <a:path w="3032760" h="3435350">
                <a:moveTo>
                  <a:pt x="0" y="3435096"/>
                </a:moveTo>
                <a:lnTo>
                  <a:pt x="3032760" y="3435096"/>
                </a:lnTo>
                <a:lnTo>
                  <a:pt x="3032760" y="0"/>
                </a:lnTo>
                <a:lnTo>
                  <a:pt x="0" y="0"/>
                </a:lnTo>
                <a:lnTo>
                  <a:pt x="0" y="3435096"/>
                </a:lnTo>
                <a:close/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27258" y="4947119"/>
            <a:ext cx="1864740" cy="19108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67316" y="5769864"/>
            <a:ext cx="559307" cy="524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47021" y="168730"/>
            <a:ext cx="2594610" cy="15246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 rtl="0">
              <a:lnSpc>
                <a:spcPct val="100000"/>
              </a:lnSpc>
              <a:spcBef>
                <a:spcPts val="105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10. CAN-считыватель</a:t>
            </a:r>
            <a:endParaRPr sz="1400" dirty="0">
              <a:latin typeface="Meiryo UI"/>
              <a:cs typeface="Meiryo UI"/>
            </a:endParaRPr>
          </a:p>
          <a:p>
            <a:pPr marL="12700" marR="5080" algn="just" rtl="0">
              <a:lnSpc>
                <a:spcPct val="9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Для считывания информации CAN-шины транспортного средства без прямого соединения. Для установки бесконтактного CAN-считывателя не нужно обрезать, зачищать или паять провода. Устройство быстро устанавливается без повреждения транспортного средства.</a:t>
            </a:r>
            <a:endParaRPr lang="en-US" sz="1100" dirty="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59747" y="1538858"/>
            <a:ext cx="2154808" cy="15259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899904" y="1975104"/>
            <a:ext cx="2292096" cy="17282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0368" y="3751579"/>
            <a:ext cx="2749550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11. Вибропреобразователь</a:t>
            </a:r>
            <a:endParaRPr sz="1400" dirty="0">
              <a:latin typeface="Meiryo UI"/>
              <a:cs typeface="Meiryo UI"/>
            </a:endParaRPr>
          </a:p>
          <a:p>
            <a:pPr marL="12700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Вибропреобразователь генерирует тактильный</a:t>
            </a:r>
            <a:r>
              <a:rPr lang="en-US" sz="1100" spc="-5" dirty="0">
                <a:latin typeface="Tahoma"/>
                <a:cs typeface="Tahoma"/>
              </a:rPr>
              <a:t> </a:t>
            </a:r>
            <a:r>
              <a:rPr lang="ru" sz="1100" spc="-10" dirty="0">
                <a:latin typeface="Tahoma"/>
                <a:cs typeface="Tahoma"/>
              </a:rPr>
              <a:t>сигнал предупреждения в случае выдачи события системой ADAS.</a:t>
            </a:r>
          </a:p>
        </p:txBody>
      </p:sp>
      <p:sp>
        <p:nvSpPr>
          <p:cNvPr id="25" name="object 25"/>
          <p:cNvSpPr/>
          <p:nvPr/>
        </p:nvSpPr>
        <p:spPr>
          <a:xfrm>
            <a:off x="271272" y="4910328"/>
            <a:ext cx="2442972" cy="16459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58824"/>
            <a:ext cx="2787396" cy="7162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258824"/>
            <a:ext cx="2787650" cy="716280"/>
          </a:xfrm>
          <a:custGeom>
            <a:avLst/>
            <a:gdLst/>
            <a:ahLst/>
            <a:cxnLst/>
            <a:rect l="l" t="t" r="r" b="b"/>
            <a:pathLst>
              <a:path w="2787650" h="716280">
                <a:moveTo>
                  <a:pt x="0" y="0"/>
                </a:moveTo>
                <a:lnTo>
                  <a:pt x="2668016" y="0"/>
                </a:lnTo>
                <a:lnTo>
                  <a:pt x="2787396" y="119379"/>
                </a:lnTo>
                <a:lnTo>
                  <a:pt x="2787396" y="716279"/>
                </a:lnTo>
                <a:lnTo>
                  <a:pt x="0" y="7162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353311"/>
            <a:ext cx="2616835" cy="624840"/>
          </a:xfrm>
          <a:custGeom>
            <a:avLst/>
            <a:gdLst/>
            <a:ahLst/>
            <a:cxnLst/>
            <a:rect l="l" t="t" r="r" b="b"/>
            <a:pathLst>
              <a:path w="2616835" h="624839">
                <a:moveTo>
                  <a:pt x="2512568" y="0"/>
                </a:moveTo>
                <a:lnTo>
                  <a:pt x="0" y="0"/>
                </a:lnTo>
                <a:lnTo>
                  <a:pt x="0" y="624839"/>
                </a:lnTo>
                <a:lnTo>
                  <a:pt x="2616708" y="624839"/>
                </a:lnTo>
                <a:lnTo>
                  <a:pt x="2616708" y="104139"/>
                </a:lnTo>
                <a:lnTo>
                  <a:pt x="251256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353311"/>
            <a:ext cx="2616835" cy="624840"/>
          </a:xfrm>
          <a:custGeom>
            <a:avLst/>
            <a:gdLst/>
            <a:ahLst/>
            <a:cxnLst/>
            <a:rect l="l" t="t" r="r" b="b"/>
            <a:pathLst>
              <a:path w="2616835" h="624839">
                <a:moveTo>
                  <a:pt x="0" y="0"/>
                </a:moveTo>
                <a:lnTo>
                  <a:pt x="2512568" y="0"/>
                </a:lnTo>
                <a:lnTo>
                  <a:pt x="2616708" y="104139"/>
                </a:lnTo>
                <a:lnTo>
                  <a:pt x="2616708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8739" y="1404874"/>
            <a:ext cx="27209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800" b="1" spc="-5">
                <a:solidFill>
                  <a:srgbClr val="2E5496"/>
                </a:solidFill>
                <a:latin typeface="Meiryo UI"/>
                <a:cs typeface="Meiryo UI"/>
              </a:rPr>
              <a:t>Компоненты</a:t>
            </a:r>
            <a:endParaRPr sz="1800" dirty="0">
              <a:latin typeface="Meiryo UI"/>
              <a:cs typeface="Meiryo UI"/>
            </a:endParaRPr>
          </a:p>
          <a:p>
            <a:pPr marL="1003300" rtl="0">
              <a:lnSpc>
                <a:spcPct val="100000"/>
              </a:lnSpc>
            </a:pPr>
            <a:r>
              <a:rPr lang="ru" sz="1800" b="1" spc="-5">
                <a:solidFill>
                  <a:srgbClr val="2E5496"/>
                </a:solidFill>
                <a:latin typeface="Meiryo UI"/>
                <a:cs typeface="Meiryo UI"/>
              </a:rPr>
              <a:t>Описание</a:t>
            </a:r>
            <a:endParaRPr sz="1800" dirty="0">
              <a:latin typeface="Meiryo UI"/>
              <a:cs typeface="Meiryo UI"/>
            </a:endParaRPr>
          </a:p>
        </p:txBody>
      </p:sp>
      <p:sp>
        <p:nvSpPr>
          <p:cNvPr id="31" name="object 38"/>
          <p:cNvSpPr txBox="1"/>
          <p:nvPr/>
        </p:nvSpPr>
        <p:spPr>
          <a:xfrm>
            <a:off x="80010" y="2034726"/>
            <a:ext cx="27393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rtl="0">
              <a:lnSpc>
                <a:spcPct val="100000"/>
              </a:lnSpc>
              <a:spcBef>
                <a:spcPts val="509"/>
              </a:spcBef>
            </a:pPr>
            <a:r>
              <a:rPr lang="ru" sz="900" b="1" dirty="0">
                <a:solidFill>
                  <a:srgbClr val="A6A6A6"/>
                </a:solidFill>
                <a:latin typeface="Meiryo UI"/>
                <a:cs typeface="Meiryo UI"/>
              </a:rPr>
              <a:t>M</a:t>
            </a:r>
            <a:r>
              <a:rPr lang="ru" sz="900" b="1" spc="-5" dirty="0">
                <a:solidFill>
                  <a:srgbClr val="A6A6A6"/>
                </a:solidFill>
                <a:latin typeface="Meiryo UI"/>
                <a:cs typeface="Meiryo UI"/>
              </a:rPr>
              <a:t>D</a:t>
            </a:r>
            <a:r>
              <a:rPr lang="ru" sz="900" b="1" dirty="0">
                <a:solidFill>
                  <a:srgbClr val="A6A6A6"/>
                </a:solidFill>
                <a:latin typeface="Meiryo UI"/>
                <a:cs typeface="Meiryo UI"/>
              </a:rPr>
              <a:t>SM</a:t>
            </a:r>
            <a:r>
              <a:rPr lang="ru" sz="900" b="1" spc="-5" dirty="0">
                <a:solidFill>
                  <a:srgbClr val="A6A6A6"/>
                </a:solidFill>
                <a:latin typeface="Meiryo UI"/>
                <a:cs typeface="Meiryo UI"/>
              </a:rPr>
              <a:t>-</a:t>
            </a:r>
            <a:r>
              <a:rPr lang="ru" sz="900" b="1" dirty="0">
                <a:solidFill>
                  <a:srgbClr val="A6A6A6"/>
                </a:solidFill>
                <a:latin typeface="Meiryo UI"/>
                <a:cs typeface="Meiryo UI"/>
              </a:rPr>
              <a:t>22</a:t>
            </a:r>
            <a:endParaRPr sz="9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366515" y="5151120"/>
            <a:ext cx="363220" cy="226060"/>
          </a:xfrm>
          <a:custGeom>
            <a:avLst/>
            <a:gdLst/>
            <a:ahLst/>
            <a:cxnLst/>
            <a:rect l="l" t="t" r="r" b="b"/>
            <a:pathLst>
              <a:path w="363220" h="226060">
                <a:moveTo>
                  <a:pt x="362712" y="0"/>
                </a:moveTo>
                <a:lnTo>
                  <a:pt x="181356" y="0"/>
                </a:lnTo>
                <a:lnTo>
                  <a:pt x="124017" y="5754"/>
                </a:lnTo>
                <a:lnTo>
                  <a:pt x="74230" y="21774"/>
                </a:lnTo>
                <a:lnTo>
                  <a:pt x="34978" y="46195"/>
                </a:lnTo>
                <a:lnTo>
                  <a:pt x="9241" y="77150"/>
                </a:lnTo>
                <a:lnTo>
                  <a:pt x="0" y="112775"/>
                </a:lnTo>
                <a:lnTo>
                  <a:pt x="9241" y="148401"/>
                </a:lnTo>
                <a:lnTo>
                  <a:pt x="34978" y="179356"/>
                </a:lnTo>
                <a:lnTo>
                  <a:pt x="74230" y="203777"/>
                </a:lnTo>
                <a:lnTo>
                  <a:pt x="124017" y="219797"/>
                </a:lnTo>
                <a:lnTo>
                  <a:pt x="181356" y="225551"/>
                </a:lnTo>
                <a:lnTo>
                  <a:pt x="362712" y="225551"/>
                </a:lnTo>
                <a:lnTo>
                  <a:pt x="362712" y="0"/>
                </a:lnTo>
                <a:close/>
              </a:path>
            </a:pathLst>
          </a:custGeom>
          <a:solidFill>
            <a:srgbClr val="FF0000">
              <a:alpha val="69802"/>
            </a:srgbClr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1944" y="4422647"/>
            <a:ext cx="363220" cy="226060"/>
          </a:xfrm>
          <a:custGeom>
            <a:avLst/>
            <a:gdLst/>
            <a:ahLst/>
            <a:cxnLst/>
            <a:rect l="l" t="t" r="r" b="b"/>
            <a:pathLst>
              <a:path w="363220" h="226060">
                <a:moveTo>
                  <a:pt x="362711" y="0"/>
                </a:moveTo>
                <a:lnTo>
                  <a:pt x="181355" y="0"/>
                </a:lnTo>
                <a:lnTo>
                  <a:pt x="124017" y="5754"/>
                </a:lnTo>
                <a:lnTo>
                  <a:pt x="74230" y="21774"/>
                </a:lnTo>
                <a:lnTo>
                  <a:pt x="34978" y="46195"/>
                </a:lnTo>
                <a:lnTo>
                  <a:pt x="9241" y="77150"/>
                </a:lnTo>
                <a:lnTo>
                  <a:pt x="0" y="112775"/>
                </a:lnTo>
                <a:lnTo>
                  <a:pt x="9241" y="148401"/>
                </a:lnTo>
                <a:lnTo>
                  <a:pt x="34978" y="179356"/>
                </a:lnTo>
                <a:lnTo>
                  <a:pt x="74230" y="203777"/>
                </a:lnTo>
                <a:lnTo>
                  <a:pt x="124017" y="219797"/>
                </a:lnTo>
                <a:lnTo>
                  <a:pt x="181355" y="225551"/>
                </a:lnTo>
                <a:lnTo>
                  <a:pt x="362711" y="225551"/>
                </a:lnTo>
                <a:lnTo>
                  <a:pt x="362711" y="0"/>
                </a:lnTo>
                <a:close/>
              </a:path>
            </a:pathLst>
          </a:custGeom>
          <a:solidFill>
            <a:srgbClr val="EC7C30">
              <a:alpha val="69802"/>
            </a:srgbClr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61944" y="3695700"/>
            <a:ext cx="363220" cy="226060"/>
          </a:xfrm>
          <a:custGeom>
            <a:avLst/>
            <a:gdLst/>
            <a:ahLst/>
            <a:cxnLst/>
            <a:rect l="l" t="t" r="r" b="b"/>
            <a:pathLst>
              <a:path w="363220" h="226060">
                <a:moveTo>
                  <a:pt x="362711" y="0"/>
                </a:moveTo>
                <a:lnTo>
                  <a:pt x="181355" y="0"/>
                </a:lnTo>
                <a:lnTo>
                  <a:pt x="124017" y="5754"/>
                </a:lnTo>
                <a:lnTo>
                  <a:pt x="74230" y="21774"/>
                </a:lnTo>
                <a:lnTo>
                  <a:pt x="34978" y="46195"/>
                </a:lnTo>
                <a:lnTo>
                  <a:pt x="9241" y="77150"/>
                </a:lnTo>
                <a:lnTo>
                  <a:pt x="0" y="112775"/>
                </a:lnTo>
                <a:lnTo>
                  <a:pt x="9241" y="148401"/>
                </a:lnTo>
                <a:lnTo>
                  <a:pt x="34978" y="179356"/>
                </a:lnTo>
                <a:lnTo>
                  <a:pt x="74230" y="203777"/>
                </a:lnTo>
                <a:lnTo>
                  <a:pt x="124017" y="219797"/>
                </a:lnTo>
                <a:lnTo>
                  <a:pt x="181355" y="225551"/>
                </a:lnTo>
                <a:lnTo>
                  <a:pt x="362711" y="225551"/>
                </a:lnTo>
                <a:lnTo>
                  <a:pt x="362711" y="0"/>
                </a:lnTo>
                <a:close/>
              </a:path>
            </a:pathLst>
          </a:custGeom>
          <a:solidFill>
            <a:srgbClr val="6FAC46">
              <a:alpha val="69802"/>
            </a:srgbClr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54241" y="222250"/>
            <a:ext cx="268541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2.  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Положение </a:t>
            </a: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блока управления</a:t>
            </a:r>
            <a:r>
              <a:rPr lang="ru" sz="1400" b="1" spc="-80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endParaRPr sz="1400" dirty="0">
              <a:latin typeface="Meiryo UI"/>
              <a:cs typeface="Meiryo UI"/>
            </a:endParaRPr>
          </a:p>
          <a:p>
            <a:pPr marL="12700" marR="5080" algn="just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Блок управления размещается под приборной панелью. Однако, если вы хотите установить его над приборной панелью, для крепления используйте винты и ленты 3М.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" y="3447288"/>
            <a:ext cx="565404" cy="502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8859" y="3464052"/>
            <a:ext cx="565404" cy="501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22498" y="222250"/>
            <a:ext cx="2873502" cy="11522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spc="-5" dirty="0">
                <a:solidFill>
                  <a:srgbClr val="23488A"/>
                </a:solidFill>
                <a:latin typeface="Meiryo UI"/>
                <a:cs typeface="Meiryo UI"/>
              </a:rPr>
              <a:t>1.   Положение </a:t>
            </a:r>
            <a:r>
              <a:rPr lang="ru" sz="1400" b="1" spc="-185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DSM-камеры</a:t>
            </a:r>
            <a:endParaRPr sz="1400" dirty="0">
              <a:latin typeface="Meiryo UI"/>
              <a:cs typeface="Meiryo UI"/>
            </a:endParaRPr>
          </a:p>
          <a:p>
            <a:pPr marL="12700" marR="103505" rtl="0">
              <a:lnSpc>
                <a:spcPct val="100000"/>
              </a:lnSpc>
              <a:spcBef>
                <a:spcPts val="600"/>
              </a:spcBef>
            </a:pPr>
            <a:r>
              <a:rPr lang="ru" sz="1100" spc="-5" dirty="0">
                <a:latin typeface="Tahoma"/>
                <a:cs typeface="Tahoma"/>
              </a:rPr>
              <a:t>DSM-камеру рекомендуется крепить рядом с передней стойкой и размещать</a:t>
            </a:r>
            <a:r>
              <a:rPr lang="en-US" sz="1100" spc="-5" dirty="0">
                <a:latin typeface="Tahoma"/>
                <a:cs typeface="Tahoma"/>
              </a:rPr>
              <a:t> </a:t>
            </a:r>
            <a:r>
              <a:rPr lang="ru" sz="1100" spc="-10" dirty="0">
                <a:latin typeface="Tahoma"/>
                <a:cs typeface="Tahoma"/>
              </a:rPr>
              <a:t>под лицом водителя, чтобы DSM-камера была направлена вверх на лицо водителя под углом примерно 1º - 20º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50502" y="236677"/>
            <a:ext cx="2631440" cy="863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3. Положение камеры </a:t>
            </a:r>
            <a:br>
              <a:rPr lang="en-US" sz="1400" b="1" dirty="0">
                <a:solidFill>
                  <a:srgbClr val="23488A"/>
                </a:solidFill>
                <a:latin typeface="Meiryo UI"/>
                <a:cs typeface="Meiryo UI"/>
              </a:rPr>
            </a:br>
            <a:r>
              <a:rPr lang="ru" sz="1400" b="1" dirty="0">
                <a:solidFill>
                  <a:srgbClr val="23488A"/>
                </a:solidFill>
                <a:latin typeface="Meiryo UI"/>
                <a:cs typeface="Meiryo UI"/>
              </a:rPr>
              <a:t>в кабине</a:t>
            </a:r>
            <a:endParaRPr sz="1400" dirty="0">
              <a:latin typeface="Meiryo UI"/>
              <a:cs typeface="Meiryo UI"/>
            </a:endParaRPr>
          </a:p>
          <a:p>
            <a:pPr marL="12700" marR="313055" rtl="0">
              <a:lnSpc>
                <a:spcPct val="100800"/>
              </a:lnSpc>
              <a:spcBef>
                <a:spcPts val="600"/>
              </a:spcBef>
            </a:pPr>
            <a:r>
              <a:rPr lang="ru" sz="1100" spc="-15" dirty="0">
                <a:latin typeface="Tahoma"/>
                <a:cs typeface="Tahoma"/>
              </a:rPr>
              <a:t>Рекомендуется крепить в верхней части зеркала заднего вида.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535668" y="1685544"/>
            <a:ext cx="2381250" cy="1707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400" y="3643121"/>
            <a:ext cx="342987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Светодиодные индикаторы</a:t>
            </a:r>
            <a:endParaRPr sz="1600"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05200" y="3704971"/>
            <a:ext cx="18237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    </a:rPr>
              <a:t>1</a:t>
            </a:r>
            <a:r>
              <a:rPr lang="ru" sz="1200">
                <a:latin typeface="Meiryo UI"/>
                <a:cs typeface="Meiryo UI"/>
              </a:rPr>
              <a:t>.	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93940" y="3617467"/>
            <a:ext cx="26357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800" b="1" spc="-5" dirty="0">
                <a:solidFill>
                  <a:srgbClr val="23488A"/>
                </a:solidFill>
                <a:latin typeface="Meiryo UI"/>
                <a:cs typeface="Meiryo UI"/>
              </a:rPr>
              <a:t>Примеры</a:t>
            </a:r>
            <a:endParaRPr sz="1800" dirty="0">
              <a:latin typeface="Meiryo UI"/>
              <a:cs typeface="Meiryo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86571" y="3361944"/>
            <a:ext cx="2956560" cy="3108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49356" y="3810000"/>
            <a:ext cx="891540" cy="733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904219" y="5734811"/>
            <a:ext cx="1188720" cy="536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75432" y="0"/>
            <a:ext cx="3032760" cy="3435350"/>
          </a:xfrm>
          <a:custGeom>
            <a:avLst/>
            <a:gdLst/>
            <a:ahLst/>
            <a:cxnLst/>
            <a:rect l="l" t="t" r="r" b="b"/>
            <a:pathLst>
              <a:path w="3032760" h="3435350">
                <a:moveTo>
                  <a:pt x="0" y="3435096"/>
                </a:moveTo>
                <a:lnTo>
                  <a:pt x="3032760" y="3435096"/>
                </a:lnTo>
                <a:lnTo>
                  <a:pt x="3032760" y="0"/>
                </a:lnTo>
                <a:lnTo>
                  <a:pt x="0" y="0"/>
                </a:lnTo>
                <a:lnTo>
                  <a:pt x="0" y="3435096"/>
                </a:lnTo>
                <a:close/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54668" y="0"/>
            <a:ext cx="3032760" cy="3434079"/>
          </a:xfrm>
          <a:custGeom>
            <a:avLst/>
            <a:gdLst/>
            <a:ahLst/>
            <a:cxnLst/>
            <a:rect l="l" t="t" r="r" b="b"/>
            <a:pathLst>
              <a:path w="3032759" h="3434079">
                <a:moveTo>
                  <a:pt x="0" y="3433572"/>
                </a:moveTo>
                <a:lnTo>
                  <a:pt x="3032760" y="3433572"/>
                </a:lnTo>
                <a:lnTo>
                  <a:pt x="3032760" y="0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54668" y="0"/>
            <a:ext cx="0" cy="3434079"/>
          </a:xfrm>
          <a:custGeom>
            <a:avLst/>
            <a:gdLst/>
            <a:ahLst/>
            <a:cxnLst/>
            <a:rect l="l" t="t" r="r" b="b"/>
            <a:pathLst>
              <a:path h="3434079">
                <a:moveTo>
                  <a:pt x="0" y="0"/>
                </a:moveTo>
                <a:lnTo>
                  <a:pt x="0" y="3433572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438144"/>
            <a:ext cx="6108700" cy="3421379"/>
          </a:xfrm>
          <a:custGeom>
            <a:avLst/>
            <a:gdLst/>
            <a:ahLst/>
            <a:cxnLst/>
            <a:rect l="l" t="t" r="r" b="b"/>
            <a:pathLst>
              <a:path w="6108700" h="3421379">
                <a:moveTo>
                  <a:pt x="0" y="3421379"/>
                </a:moveTo>
                <a:lnTo>
                  <a:pt x="6108192" y="3421379"/>
                </a:lnTo>
                <a:lnTo>
                  <a:pt x="6108192" y="0"/>
                </a:lnTo>
                <a:lnTo>
                  <a:pt x="0" y="0"/>
                </a:lnTo>
                <a:lnTo>
                  <a:pt x="0" y="3421379"/>
                </a:lnTo>
                <a:close/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0384" y="3438144"/>
            <a:ext cx="6071870" cy="3421379"/>
          </a:xfrm>
          <a:custGeom>
            <a:avLst/>
            <a:gdLst/>
            <a:ahLst/>
            <a:cxnLst/>
            <a:rect l="l" t="t" r="r" b="b"/>
            <a:pathLst>
              <a:path w="6071870" h="3421379">
                <a:moveTo>
                  <a:pt x="0" y="3421379"/>
                </a:moveTo>
                <a:lnTo>
                  <a:pt x="6071616" y="3421379"/>
                </a:lnTo>
                <a:lnTo>
                  <a:pt x="6071616" y="0"/>
                </a:lnTo>
                <a:lnTo>
                  <a:pt x="0" y="0"/>
                </a:lnTo>
                <a:lnTo>
                  <a:pt x="0" y="3421379"/>
                </a:lnTo>
                <a:close/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627" y="45719"/>
            <a:ext cx="693420" cy="2484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69163"/>
            <a:ext cx="886967" cy="714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16290" y="5695950"/>
            <a:ext cx="408940" cy="308610"/>
          </a:xfrm>
          <a:custGeom>
            <a:avLst/>
            <a:gdLst/>
            <a:ahLst/>
            <a:cxnLst/>
            <a:rect l="l" t="t" r="r" b="b"/>
            <a:pathLst>
              <a:path w="408940" h="308610">
                <a:moveTo>
                  <a:pt x="0" y="308571"/>
                </a:moveTo>
                <a:lnTo>
                  <a:pt x="408812" y="0"/>
                </a:lnTo>
              </a:path>
            </a:pathLst>
          </a:custGeom>
          <a:ln w="19050">
            <a:solidFill>
              <a:srgbClr val="D94204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25511" y="5958840"/>
            <a:ext cx="1037844" cy="6995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258824"/>
            <a:ext cx="2787396" cy="716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258824"/>
            <a:ext cx="2787650" cy="716280"/>
          </a:xfrm>
          <a:custGeom>
            <a:avLst/>
            <a:gdLst/>
            <a:ahLst/>
            <a:cxnLst/>
            <a:rect l="l" t="t" r="r" b="b"/>
            <a:pathLst>
              <a:path w="2787650" h="716280">
                <a:moveTo>
                  <a:pt x="0" y="0"/>
                </a:moveTo>
                <a:lnTo>
                  <a:pt x="2668016" y="0"/>
                </a:lnTo>
                <a:lnTo>
                  <a:pt x="2787396" y="119379"/>
                </a:lnTo>
                <a:lnTo>
                  <a:pt x="2787396" y="716279"/>
                </a:lnTo>
                <a:lnTo>
                  <a:pt x="0" y="7162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353311"/>
            <a:ext cx="2616835" cy="624840"/>
          </a:xfrm>
          <a:custGeom>
            <a:avLst/>
            <a:gdLst/>
            <a:ahLst/>
            <a:cxnLst/>
            <a:rect l="l" t="t" r="r" b="b"/>
            <a:pathLst>
              <a:path w="2616835" h="624839">
                <a:moveTo>
                  <a:pt x="2512568" y="0"/>
                </a:moveTo>
                <a:lnTo>
                  <a:pt x="0" y="0"/>
                </a:lnTo>
                <a:lnTo>
                  <a:pt x="0" y="624839"/>
                </a:lnTo>
                <a:lnTo>
                  <a:pt x="2616708" y="624839"/>
                </a:lnTo>
                <a:lnTo>
                  <a:pt x="2616708" y="104139"/>
                </a:lnTo>
                <a:lnTo>
                  <a:pt x="251256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353311"/>
            <a:ext cx="2616835" cy="624840"/>
          </a:xfrm>
          <a:custGeom>
            <a:avLst/>
            <a:gdLst/>
            <a:ahLst/>
            <a:cxnLst/>
            <a:rect l="l" t="t" r="r" b="b"/>
            <a:pathLst>
              <a:path w="2616835" h="624839">
                <a:moveTo>
                  <a:pt x="0" y="0"/>
                </a:moveTo>
                <a:lnTo>
                  <a:pt x="2512568" y="0"/>
                </a:lnTo>
                <a:lnTo>
                  <a:pt x="2616708" y="104139"/>
                </a:lnTo>
                <a:lnTo>
                  <a:pt x="2616708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8739" y="1404874"/>
            <a:ext cx="27108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800" b="1" spc="-10" dirty="0">
                <a:solidFill>
                  <a:srgbClr val="2E5496"/>
                </a:solidFill>
                <a:latin typeface="Meiryo UI"/>
                <a:cs typeface="Meiryo UI"/>
              </a:rPr>
              <a:t>Рекомендуемое</a:t>
            </a:r>
            <a:endParaRPr sz="1800" dirty="0">
              <a:latin typeface="Meiryo UI"/>
              <a:cs typeface="Meiryo UI"/>
            </a:endParaRPr>
          </a:p>
          <a:p>
            <a:pPr marL="977900" rtl="0">
              <a:lnSpc>
                <a:spcPct val="100000"/>
              </a:lnSpc>
            </a:pPr>
            <a:r>
              <a:rPr lang="ru" sz="1800" b="1" spc="-15" dirty="0">
                <a:solidFill>
                  <a:srgbClr val="2E5496"/>
                </a:solidFill>
                <a:latin typeface="Meiryo UI"/>
                <a:cs typeface="Meiryo UI"/>
              </a:rPr>
              <a:t>положение</a:t>
            </a:r>
            <a:endParaRPr sz="1800" dirty="0">
              <a:latin typeface="Meiryo UI"/>
              <a:cs typeface="Meiryo U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303264" y="5727188"/>
            <a:ext cx="2155697" cy="11308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18503" y="3980688"/>
            <a:ext cx="2127504" cy="17571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8" name="object 38"/>
          <p:cNvSpPr txBox="1"/>
          <p:nvPr/>
        </p:nvSpPr>
        <p:spPr>
          <a:xfrm>
            <a:off x="80010" y="2034726"/>
            <a:ext cx="27393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rtl="0">
              <a:lnSpc>
                <a:spcPct val="100000"/>
              </a:lnSpc>
              <a:spcBef>
                <a:spcPts val="509"/>
              </a:spcBef>
            </a:pP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D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SM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-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22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49" name="object 17"/>
          <p:cNvSpPr txBox="1"/>
          <p:nvPr/>
        </p:nvSpPr>
        <p:spPr>
          <a:xfrm>
            <a:off x="3496629" y="4436932"/>
            <a:ext cx="18237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    </a:rPr>
              <a:t>2</a:t>
            </a:r>
            <a:r>
              <a:rPr lang="ru" sz="1200">
                <a:latin typeface="Meiryo UI"/>
                <a:cs typeface="Meiryo UI"/>
              </a:rPr>
              <a:t>.	</a:t>
            </a:r>
          </a:p>
        </p:txBody>
      </p:sp>
      <p:sp>
        <p:nvSpPr>
          <p:cNvPr id="50" name="object 17"/>
          <p:cNvSpPr txBox="1"/>
          <p:nvPr/>
        </p:nvSpPr>
        <p:spPr>
          <a:xfrm>
            <a:off x="3505200" y="5168893"/>
            <a:ext cx="18237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lang="ru" sz="1200" spc="-5">
                <a:latin typeface="Meiryo UI"/>
                <a:cs typeface="Meiryo UI"/>
              </a:rPr>
              <a:t>3</a:t>
            </a:r>
            <a:r>
              <a:rPr lang="ru" sz="1200">
                <a:latin typeface="Meiryo UI"/>
                <a:cs typeface="Meiryo UI"/>
              </a:rPr>
              <a:t>.	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1253" y="1785463"/>
            <a:ext cx="2288166" cy="15709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3618" y="1698790"/>
            <a:ext cx="2871043" cy="167278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674" y="4249143"/>
            <a:ext cx="3222069" cy="189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Прямоугольник 53"/>
          <p:cNvSpPr/>
          <p:nvPr/>
        </p:nvSpPr>
        <p:spPr>
          <a:xfrm>
            <a:off x="3527401" y="1590088"/>
            <a:ext cx="2416199" cy="162512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rtl="0"/>
            <a:r>
              <a:rPr lang="ru" sz="650" b="1" dirty="0">
                <a:solidFill>
                  <a:srgbClr val="51609A"/>
                </a:solidFill>
                <a:latin typeface="Verdana"/>
              </a:rPr>
              <a:t>DSM-камера, установленная рядом </a:t>
            </a:r>
            <a:br>
              <a:rPr lang="en-US" sz="650" b="1" dirty="0">
                <a:solidFill>
                  <a:srgbClr val="51609A"/>
                </a:solidFill>
                <a:latin typeface="Verdana"/>
              </a:rPr>
            </a:br>
            <a:r>
              <a:rPr lang="ru" sz="650" b="1" dirty="0">
                <a:solidFill>
                  <a:srgbClr val="51609A"/>
                </a:solidFill>
                <a:latin typeface="Verdana"/>
              </a:rPr>
              <a:t>с передней стойкой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315200" y="1772462"/>
            <a:ext cx="663048" cy="208015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algn="ctr" rtl="0"/>
            <a:r>
              <a:rPr lang="ru" sz="1050" dirty="0">
                <a:solidFill>
                  <a:srgbClr val="FF0000"/>
                </a:solidFill>
                <a:latin typeface="Verdana"/>
              </a:rPr>
              <a:t>Лента 3M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872115" y="3722604"/>
            <a:ext cx="1165752" cy="179562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63500" indent="0" rtl="0"/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Зеленый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497254" y="3911118"/>
            <a:ext cx="2556854" cy="374861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88900" marR="63500" indent="0" rtl="0">
              <a:lnSpc>
                <a:spcPts val="1450"/>
              </a:lnSpc>
            </a:pPr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означает исправность MDSM-22 </a:t>
            </a:r>
            <a:b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во время езды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822278" y="4437657"/>
            <a:ext cx="1740322" cy="196766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63500" indent="0" rtl="0"/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Оранжевый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521090" y="4650005"/>
            <a:ext cx="2507016" cy="364027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88900" marR="63500" indent="0" algn="just" rtl="0">
              <a:lnSpc>
                <a:spcPts val="1467"/>
              </a:lnSpc>
            </a:pPr>
            <a:r>
              <a:rPr lang="ru" sz="1050">
                <a:latin typeface="Tahoma" pitchFamily="34" charset="0"/>
                <a:ea typeface="Tahoma" pitchFamily="34" charset="0"/>
                <a:cs typeface="Tahoma" pitchFamily="34" charset="0"/>
              </a:rPr>
              <a:t>означает готовность к работе и загрузку MDSM-22.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885115" y="5176544"/>
            <a:ext cx="1874303" cy="199347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63500" indent="0" rtl="0"/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Красный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510255" y="5375891"/>
            <a:ext cx="2610129" cy="741054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406400" marR="63500" indent="-342900" rtl="0">
              <a:lnSpc>
                <a:spcPts val="1433"/>
              </a:lnSpc>
            </a:pPr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1)    Режим калибровки: мигает красный светодиодный индикатор с непрерывным тикающим звуком.</a:t>
            </a:r>
          </a:p>
          <a:p>
            <a:pPr marL="63500" indent="0" algn="just" rtl="0">
              <a:lnSpc>
                <a:spcPts val="1433"/>
              </a:lnSpc>
            </a:pPr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2)    Неисправность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797739" y="6108125"/>
            <a:ext cx="1102914" cy="725886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76200" indent="0" algn="just" rtl="0">
              <a:lnSpc>
                <a:spcPts val="1433"/>
              </a:lnSpc>
            </a:pPr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1)    Wi-Fi</a:t>
            </a:r>
          </a:p>
          <a:p>
            <a:pPr marL="76200" indent="0" algn="just" rtl="0">
              <a:lnSpc>
                <a:spcPts val="1433"/>
              </a:lnSpc>
            </a:pPr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2)    SD-карта</a:t>
            </a:r>
          </a:p>
          <a:p>
            <a:pPr marL="76200" indent="0" algn="just" rtl="0">
              <a:lnSpc>
                <a:spcPts val="1433"/>
              </a:lnSpc>
            </a:pPr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3)    Камера</a:t>
            </a:r>
          </a:p>
          <a:p>
            <a:pPr marL="76200" indent="0" algn="just" rtl="0">
              <a:lnSpc>
                <a:spcPts val="1433"/>
              </a:lnSpc>
            </a:pPr>
            <a:r>
              <a:rPr lang="ru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4)    CAN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26864" y="4101799"/>
            <a:ext cx="539539" cy="15384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marL="63500" indent="0" rtl="0"/>
            <a:r>
              <a:rPr lang="ru" sz="700" b="1" dirty="0">
                <a:solidFill>
                  <a:srgbClr val="EA393B"/>
                </a:solidFill>
                <a:latin typeface="Arial" pitchFamily="34" charset="0"/>
                <a:cs typeface="Arial" pitchFamily="34" charset="0"/>
              </a:rPr>
              <a:t>Камера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653287" y="4123467"/>
            <a:ext cx="732386" cy="12784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marL="63500" indent="0" rtl="0"/>
            <a:r>
              <a:rPr lang="ru" sz="700" b="1">
                <a:solidFill>
                  <a:srgbClr val="EA393B"/>
                </a:solidFill>
                <a:latin typeface="Arial" pitchFamily="34" charset="0"/>
                <a:cs typeface="Arial" pitchFamily="34" charset="0"/>
              </a:rPr>
              <a:t>Микрофон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062817" y="4335816"/>
            <a:ext cx="485368" cy="13217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algn="r" rtl="0"/>
            <a:r>
              <a:rPr lang="ru" sz="700" b="1" dirty="0">
                <a:solidFill>
                  <a:srgbClr val="EA393B"/>
                </a:solidFill>
                <a:latin typeface="Arial" pitchFamily="34" charset="0"/>
                <a:cs typeface="Arial" pitchFamily="34" charset="0"/>
              </a:rPr>
              <a:t>Динамик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698058" y="4151636"/>
            <a:ext cx="578542" cy="22318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indent="0" algn="r" rtl="0">
              <a:lnSpc>
                <a:spcPts val="1041"/>
              </a:lnSpc>
            </a:pPr>
            <a:r>
              <a:rPr lang="ru" sz="700" b="1" dirty="0">
                <a:solidFill>
                  <a:srgbClr val="EA393B"/>
                </a:solidFill>
                <a:latin typeface="Arial" pitchFamily="34" charset="0"/>
                <a:cs typeface="Arial" pitchFamily="34" charset="0"/>
              </a:rPr>
              <a:t>Ветровое стекло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187399" y="5551404"/>
            <a:ext cx="270853" cy="13217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marL="63500" indent="0" rtl="0"/>
            <a:r>
              <a:rPr lang="ru" sz="700" b="1">
                <a:solidFill>
                  <a:srgbClr val="EA393B"/>
                </a:solidFill>
                <a:latin typeface="Arial" pitchFamily="34" charset="0"/>
                <a:cs typeface="Arial" pitchFamily="34" charset="0"/>
              </a:rPr>
              <a:t>GPS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900305" y="6168949"/>
            <a:ext cx="1367266" cy="12350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marL="63500" indent="0" rtl="0"/>
            <a:r>
              <a:rPr lang="ru" sz="700" b="1">
                <a:solidFill>
                  <a:srgbClr val="EA393B"/>
                </a:solidFill>
                <a:latin typeface="Arial" pitchFamily="34" charset="0"/>
                <a:cs typeface="Arial" pitchFamily="34" charset="0"/>
              </a:rPr>
              <a:t>Многофункциональная кнопка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140472" y="6155948"/>
            <a:ext cx="840728" cy="7475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>
            <a:noAutofit/>
          </a:bodyPr>
          <a:lstStyle/>
          <a:p>
            <a:pPr marL="63500" indent="0" rtl="0"/>
            <a:r>
              <a:rPr lang="ru" sz="700" b="1" dirty="0">
                <a:solidFill>
                  <a:srgbClr val="EA393B"/>
                </a:solidFill>
                <a:latin typeface="Arial" pitchFamily="34" charset="0"/>
                <a:cs typeface="Arial" pitchFamily="34" charset="0"/>
              </a:rPr>
              <a:t>Светодиодный индикатор состояния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783" y="1531619"/>
            <a:ext cx="2189988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89171" y="190322"/>
            <a:ext cx="30775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1.	</a:t>
            </a:r>
            <a:r>
              <a:rPr lang="ru" sz="1600" b="1" spc="-10" dirty="0">
                <a:solidFill>
                  <a:srgbClr val="23488A"/>
                </a:solidFill>
                <a:latin typeface="Meiryo UI"/>
                <a:cs typeface="Meiryo UI"/>
              </a:rPr>
              <a:t>Установка</a:t>
            </a:r>
            <a:r>
              <a:rPr lang="ru" sz="1600" b="1" spc="-80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br>
              <a:rPr lang="en-US" sz="1600" b="1" spc="-5" dirty="0">
                <a:solidFill>
                  <a:srgbClr val="23488A"/>
                </a:solidFill>
                <a:latin typeface="Meiryo UI"/>
                <a:cs typeface="Meiryo UI"/>
              </a:rPr>
            </a:b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приложения</a:t>
            </a:r>
            <a:endParaRPr sz="1600" dirty="0">
              <a:latin typeface="Meiryo UI"/>
              <a:cs typeface="Meiryo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9172" y="715422"/>
            <a:ext cx="279920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Мобильное приложение для MDSM-22</a:t>
            </a:r>
            <a:r>
              <a:rPr lang="ru" sz="1100" spc="-20" dirty="0">
                <a:latin typeface="Tahoma"/>
                <a:cs typeface="Tahoma"/>
              </a:rPr>
              <a:t> </a:t>
            </a:r>
            <a:r>
              <a:rPr lang="ru" sz="1100" dirty="0">
                <a:latin typeface="Tahoma"/>
                <a:cs typeface="Tahoma"/>
              </a:rPr>
              <a:t> можно найти</a:t>
            </a:r>
            <a:r>
              <a:rPr lang="en-US" sz="1100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по слову «Movon».</a:t>
            </a:r>
            <a:r>
              <a:rPr lang="ru" sz="1100" spc="-45" dirty="0">
                <a:latin typeface="Tahoma"/>
                <a:cs typeface="Tahoma"/>
              </a:rPr>
              <a:t> 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14187" y="190322"/>
            <a:ext cx="3591813" cy="2577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2.</a:t>
            </a:r>
            <a:r>
              <a:rPr lang="ru" sz="1600" b="1" spc="-75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600" b="1" spc="-10" dirty="0">
                <a:solidFill>
                  <a:srgbClr val="23488A"/>
                </a:solidFill>
                <a:latin typeface="Meiryo UI"/>
                <a:cs typeface="Meiryo UI"/>
              </a:rPr>
              <a:t>Вход в систему</a:t>
            </a:r>
            <a:endParaRPr sz="1600" dirty="0">
              <a:latin typeface="Meiryo UI"/>
              <a:cs typeface="Meiryo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0564" y="645033"/>
            <a:ext cx="5520436" cy="1223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marR="1187450" indent="-177800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Введите информацию, указанную ниже, </a:t>
            </a:r>
            <a:r>
              <a:rPr lang="ru" sz="1100" dirty="0">
                <a:latin typeface="Tahoma"/>
                <a:cs typeface="Tahoma"/>
              </a:rPr>
              <a:t>чтобы зайти </a:t>
            </a:r>
            <a:r>
              <a:rPr lang="ru" sz="1100" spc="-5" dirty="0">
                <a:latin typeface="Tahoma"/>
                <a:cs typeface="Tahoma"/>
              </a:rPr>
              <a:t>в систему.</a:t>
            </a:r>
            <a:endParaRPr lang="en-US" sz="1100" spc="-5" dirty="0">
              <a:latin typeface="Tahoma"/>
              <a:cs typeface="Tahoma"/>
            </a:endParaRPr>
          </a:p>
          <a:p>
            <a:pPr marL="177800" marR="1187450" rtl="0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Идентификатор:</a:t>
            </a:r>
            <a:r>
              <a:rPr lang="ru" sz="1100" spc="-75" dirty="0">
                <a:latin typeface="Tahoma"/>
                <a:cs typeface="Tahoma"/>
              </a:rPr>
              <a:t> </a:t>
            </a:r>
            <a:r>
              <a:rPr lang="ru" sz="1100" b="1" dirty="0">
                <a:latin typeface="Tahoma"/>
                <a:cs typeface="Tahoma"/>
              </a:rPr>
              <a:t> admin</a:t>
            </a:r>
            <a:endParaRPr lang="en-US" sz="1100" b="1" dirty="0">
              <a:latin typeface="Tahoma"/>
              <a:cs typeface="Tahoma"/>
            </a:endParaRPr>
          </a:p>
          <a:p>
            <a:pPr marL="177800" marR="1187450" rtl="0">
              <a:lnSpc>
                <a:spcPct val="100000"/>
              </a:lnSpc>
              <a:spcBef>
                <a:spcPts val="100"/>
              </a:spcBef>
              <a:tabLst>
                <a:tab pos="185420" algn="l"/>
              </a:tabLst>
            </a:pPr>
            <a:r>
              <a:rPr lang="ru" sz="1100" dirty="0">
                <a:latin typeface="Tahoma"/>
                <a:cs typeface="Tahoma"/>
              </a:rPr>
              <a:t>Пароль:</a:t>
            </a:r>
            <a:r>
              <a:rPr lang="ru" sz="1100" spc="-80" dirty="0">
                <a:latin typeface="Tahoma"/>
                <a:cs typeface="Tahoma"/>
              </a:rPr>
              <a:t> </a:t>
            </a:r>
            <a:r>
              <a:rPr lang="ru" sz="1100" b="1" dirty="0">
                <a:latin typeface="Tahoma"/>
                <a:cs typeface="Tahoma"/>
              </a:rPr>
              <a:t>1234</a:t>
            </a:r>
            <a:endParaRPr sz="1100" dirty="0">
              <a:latin typeface="Tahoma"/>
              <a:cs typeface="Tahoma"/>
            </a:endParaRPr>
          </a:p>
          <a:p>
            <a:pPr marL="190500" indent="-177800" rtl="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ru" sz="1100" b="1" dirty="0">
                <a:latin typeface="Tahoma"/>
                <a:cs typeface="Tahoma"/>
              </a:rPr>
              <a:t>Нажмите </a:t>
            </a:r>
            <a:r>
              <a:rPr lang="ru" sz="1100" spc="-5" dirty="0">
                <a:latin typeface="Tahoma"/>
                <a:cs typeface="Tahoma"/>
              </a:rPr>
              <a:t>на </a:t>
            </a:r>
            <a:r>
              <a:rPr lang="ru" sz="1100" dirty="0">
                <a:latin typeface="Tahoma"/>
                <a:cs typeface="Tahoma"/>
              </a:rPr>
              <a:t>ссылку, чтобы загрузить </a:t>
            </a:r>
            <a:r>
              <a:rPr lang="ru" sz="1100" spc="-5" dirty="0">
                <a:latin typeface="Tahoma"/>
                <a:cs typeface="Tahoma"/>
              </a:rPr>
              <a:t>CAN</a:t>
            </a:r>
            <a:r>
              <a:rPr lang="ru" sz="1100" dirty="0">
                <a:latin typeface="Tahoma"/>
                <a:cs typeface="Tahoma"/>
              </a:rPr>
              <a:t> файл </a:t>
            </a:r>
            <a:br>
              <a:rPr lang="en-US" sz="1100" dirty="0">
                <a:latin typeface="Tahoma"/>
                <a:cs typeface="Tahoma"/>
              </a:rPr>
            </a:br>
            <a:r>
              <a:rPr lang="ru" sz="1100" dirty="0">
                <a:latin typeface="Tahoma"/>
                <a:cs typeface="Tahoma"/>
              </a:rPr>
              <a:t>транспортного средства</a:t>
            </a:r>
            <a:endParaRPr sz="1100" dirty="0">
              <a:latin typeface="Tahoma"/>
              <a:cs typeface="Tahoma"/>
            </a:endParaRPr>
          </a:p>
          <a:p>
            <a:pPr marL="190500" indent="-177800" rtl="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85420" algn="l"/>
              </a:tabLst>
            </a:pPr>
            <a:r>
              <a:rPr lang="ru" sz="1100" u="sng" spc="-5" dirty="0">
                <a:solidFill>
                  <a:srgbClr val="0462C1"/>
                </a:solidFill>
                <a:latin typeface="Tahoma"/>
                <a:cs typeface="Tahoma"/>
                <a:hlinkClick r:id="rId4"/>
              </a:rPr>
              <a:t>http://info.mdas.co.kr</a:t>
            </a:r>
            <a:r>
              <a:rPr lang="ru" sz="1100" spc="-5" dirty="0">
                <a:solidFill>
                  <a:srgbClr val="0462C1"/>
                </a:solidFill>
                <a:latin typeface="Tahoma"/>
                <a:cs typeface="Tahoma"/>
              </a:rPr>
              <a:t>  </a:t>
            </a:r>
            <a:r>
              <a:rPr lang="ru" sz="1100" dirty="0">
                <a:latin typeface="Tahoma"/>
                <a:cs typeface="Tahoma"/>
              </a:rPr>
              <a:t>  </a:t>
            </a:r>
            <a:r>
              <a:rPr lang="ru" sz="1100" b="1" spc="-5" dirty="0">
                <a:latin typeface="Tahoma"/>
                <a:cs typeface="Tahoma"/>
              </a:rPr>
              <a:t>или </a:t>
            </a:r>
            <a:r>
              <a:rPr lang="ru" sz="1100" spc="-5" dirty="0">
                <a:latin typeface="Tahoma"/>
                <a:cs typeface="Tahoma"/>
              </a:rPr>
              <a:t>нажмите </a:t>
            </a:r>
            <a:r>
              <a:rPr lang="ru" sz="1100" dirty="0">
                <a:latin typeface="Tahoma"/>
                <a:cs typeface="Tahoma"/>
              </a:rPr>
              <a:t>на кнопку</a:t>
            </a:r>
            <a:r>
              <a:rPr lang="ru" sz="1100" spc="135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</a:t>
            </a:r>
            <a:br>
              <a:rPr lang="en-US" sz="1100" spc="-5" dirty="0">
                <a:latin typeface="Tahoma"/>
                <a:cs typeface="Tahoma"/>
              </a:rPr>
            </a:br>
            <a:r>
              <a:rPr lang="ru" sz="1100" spc="-5" dirty="0">
                <a:latin typeface="Tahoma"/>
                <a:cs typeface="Tahoma"/>
              </a:rPr>
              <a:t>«To  download  CAN file» (Загрузить CAN файл)</a:t>
            </a:r>
            <a:endParaRPr lang="en-US" sz="1100" spc="-5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6191" y="3590494"/>
            <a:ext cx="269494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3. Настройка Wi-Fi</a:t>
            </a:r>
            <a:endParaRPr sz="1600" dirty="0">
              <a:latin typeface="Meiryo UI"/>
              <a:cs typeface="Meiryo UI"/>
            </a:endParaRPr>
          </a:p>
          <a:p>
            <a:pPr marL="184785" marR="5080" indent="-172085" rtl="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Проверьте параметры Wi-Fi соединения мобильного телефона, чтобы подключиться к DSM-22.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6834" y="3592957"/>
            <a:ext cx="523176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5. </a:t>
            </a:r>
            <a:r>
              <a:rPr lang="ru" sz="1600" b="1" spc="-10" dirty="0">
                <a:solidFill>
                  <a:srgbClr val="23488A"/>
                </a:solidFill>
                <a:latin typeface="Meiryo UI"/>
                <a:cs typeface="Meiryo UI"/>
              </a:rPr>
              <a:t>Источник </a:t>
            </a: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/</a:t>
            </a:r>
            <a:r>
              <a:rPr lang="ru" sz="1600" b="1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 данные скорости</a:t>
            </a:r>
            <a:endParaRPr sz="1600" dirty="0">
              <a:latin typeface="Meiryo UI"/>
              <a:cs typeface="Meiryo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6834" y="4038600"/>
            <a:ext cx="26079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Пользователи могут выбрать источник получения данных о скорости транспортного средства: через GPS или CAN.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26834" y="4798314"/>
            <a:ext cx="2652395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23189" indent="-172085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При выборе </a:t>
            </a:r>
            <a:r>
              <a:rPr lang="ru" sz="1100" dirty="0">
                <a:latin typeface="Tahoma"/>
                <a:cs typeface="Tahoma"/>
              </a:rPr>
              <a:t>CAN </a:t>
            </a:r>
            <a:r>
              <a:rPr lang="ru" sz="1100" spc="-5" dirty="0">
                <a:latin typeface="Tahoma"/>
                <a:cs typeface="Tahoma"/>
              </a:rPr>
              <a:t>в качестве источника </a:t>
            </a:r>
            <a:r>
              <a:rPr lang="ru" sz="1100" b="1" spc="-5" dirty="0">
                <a:latin typeface="Tahoma"/>
                <a:cs typeface="Tahoma"/>
              </a:rPr>
              <a:t>данных о скорости</a:t>
            </a:r>
            <a:r>
              <a:rPr lang="ru" sz="1100" b="1" dirty="0">
                <a:latin typeface="Tahoma"/>
                <a:cs typeface="Tahoma"/>
              </a:rPr>
              <a:t> пользователь должен вручную загружать файл CAN с данными.</a:t>
            </a:r>
            <a:r>
              <a:rPr lang="ru" sz="1100" spc="10" dirty="0">
                <a:latin typeface="Tahoma"/>
                <a:cs typeface="Tahoma"/>
              </a:rPr>
              <a:t> </a:t>
            </a:r>
            <a:endParaRPr sz="1100" dirty="0">
              <a:latin typeface="Tahoma"/>
              <a:cs typeface="Tahoma"/>
            </a:endParaRPr>
          </a:p>
          <a:p>
            <a:pPr rtl="0">
              <a:lnSpc>
                <a:spcPct val="100000"/>
              </a:lnSpc>
              <a:buFont typeface="Arial"/>
              <a:buChar char="•"/>
            </a:pPr>
            <a:endParaRPr sz="900" dirty="0">
              <a:latin typeface="Times New Roman"/>
              <a:cs typeface="Times New Roman"/>
            </a:endParaRPr>
          </a:p>
          <a:p>
            <a:pPr marL="184785" indent="-172085" rtl="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См. скорость на</a:t>
            </a:r>
            <a:endParaRPr sz="1100" dirty="0">
              <a:latin typeface="Tahoma"/>
              <a:cs typeface="Tahoma"/>
            </a:endParaRPr>
          </a:p>
          <a:p>
            <a:pPr marL="184785" rtl="0">
              <a:lnSpc>
                <a:spcPct val="100000"/>
              </a:lnSpc>
            </a:pPr>
            <a:r>
              <a:rPr lang="ru" sz="1100" spc="-5" dirty="0">
                <a:latin typeface="Tahoma"/>
                <a:cs typeface="Tahoma"/>
              </a:rPr>
              <a:t>приборной панели при настройке этог</a:t>
            </a:r>
            <a:r>
              <a:rPr lang="ru" sz="1200" spc="-5" dirty="0">
                <a:latin typeface="Tahoma"/>
                <a:cs typeface="Tahoma"/>
              </a:rPr>
              <a:t>о раздела.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5539" y="1955420"/>
            <a:ext cx="163131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1000" b="1" spc="-10" dirty="0">
                <a:latin typeface="Tahoma"/>
                <a:cs typeface="Tahoma"/>
              </a:rPr>
              <a:t>Переход в режим </a:t>
            </a:r>
            <a:r>
              <a:rPr lang="ru" sz="1000" b="1" spc="-5" dirty="0">
                <a:latin typeface="Tahoma"/>
                <a:cs typeface="Tahoma"/>
              </a:rPr>
              <a:t>Wi-Fi</a:t>
            </a:r>
            <a:r>
              <a:rPr lang="ru" sz="1000" b="1" spc="-55" dirty="0">
                <a:latin typeface="Tahoma"/>
                <a:cs typeface="Tahoma"/>
              </a:rPr>
              <a:t> </a:t>
            </a:r>
            <a:r>
              <a:rPr lang="ru" sz="1000" b="1" spc="-10" dirty="0">
                <a:latin typeface="Tahoma"/>
                <a:cs typeface="Tahoma"/>
              </a:rPr>
              <a:t> 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5539" y="2209800"/>
            <a:ext cx="400342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rtl="0">
              <a:lnSpc>
                <a:spcPct val="100000"/>
              </a:lnSpc>
              <a:spcBef>
                <a:spcPts val="95"/>
              </a:spcBef>
            </a:pPr>
            <a:r>
              <a:rPr lang="ru" sz="1000" spc="-5" dirty="0">
                <a:latin typeface="Malgun Gothic"/>
                <a:cs typeface="Malgun Gothic"/>
              </a:rPr>
              <a:t>① </a:t>
            </a:r>
            <a:r>
              <a:rPr lang="ru" sz="1000" spc="-5" dirty="0">
                <a:latin typeface="Tahoma"/>
                <a:cs typeface="Tahoma"/>
              </a:rPr>
              <a:t>Подключение по Wi-Fi осуществляется через 5 минут после включения MDSM-22</a:t>
            </a:r>
            <a:r>
              <a:rPr lang="ru" sz="1000" spc="-10" dirty="0">
                <a:latin typeface="Tahoma"/>
                <a:cs typeface="Tahoma"/>
              </a:rPr>
              <a:t>.</a:t>
            </a:r>
            <a:endParaRPr sz="1000" dirty="0">
              <a:latin typeface="Tahoma"/>
              <a:cs typeface="Tahoma"/>
            </a:endParaRPr>
          </a:p>
          <a:p>
            <a:pPr marL="241300" marR="67945" indent="-228600" rtl="0">
              <a:lnSpc>
                <a:spcPct val="100000"/>
              </a:lnSpc>
            </a:pPr>
            <a:r>
              <a:rPr lang="ru" sz="1000" spc="-5" dirty="0">
                <a:latin typeface="Malgun Gothic"/>
                <a:cs typeface="Malgun Gothic"/>
              </a:rPr>
              <a:t>② </a:t>
            </a:r>
            <a:r>
              <a:rPr lang="ru" sz="1000" spc="-5" dirty="0">
                <a:latin typeface="Tahoma"/>
                <a:cs typeface="Tahoma"/>
              </a:rPr>
              <a:t>Нажмите и удерживайте кнопку (</a:t>
            </a:r>
            <a:r>
              <a:rPr lang="ru" sz="1000" b="1" spc="-5" dirty="0">
                <a:latin typeface="Tahoma"/>
                <a:cs typeface="Tahoma"/>
              </a:rPr>
              <a:t>MFB</a:t>
            </a:r>
            <a:r>
              <a:rPr lang="ru" sz="1000" spc="-5" dirty="0">
                <a:latin typeface="Tahoma"/>
                <a:cs typeface="Tahoma"/>
              </a:rPr>
              <a:t>) </a:t>
            </a:r>
            <a:r>
              <a:rPr lang="ru" sz="1000" spc="-10" dirty="0">
                <a:latin typeface="Tahoma"/>
                <a:cs typeface="Tahoma"/>
              </a:rPr>
              <a:t>сбоку </a:t>
            </a:r>
            <a:r>
              <a:rPr lang="ru" sz="1000" spc="-5" dirty="0">
                <a:latin typeface="Tahoma"/>
                <a:cs typeface="Tahoma"/>
              </a:rPr>
              <a:t>камеры в течение 5  секунд, чтобы активировать режим Wi-Fi (оставайтесь в режиме Wi-Fi в течение 5</a:t>
            </a:r>
            <a:r>
              <a:rPr lang="ru" sz="1000" spc="-90" dirty="0">
                <a:latin typeface="Tahoma"/>
                <a:cs typeface="Tahoma"/>
              </a:rPr>
              <a:t> </a:t>
            </a:r>
            <a:r>
              <a:rPr lang="ru" sz="1000" spc="-5" dirty="0">
                <a:latin typeface="Tahoma"/>
                <a:cs typeface="Tahoma"/>
              </a:rPr>
              <a:t> минут).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5539" y="3048000"/>
            <a:ext cx="3925696" cy="30008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rtl="0">
              <a:lnSpc>
                <a:spcPts val="1070"/>
              </a:lnSpc>
              <a:spcBef>
                <a:spcPts val="140"/>
              </a:spcBef>
            </a:pPr>
            <a:r>
              <a:rPr lang="ru" sz="900" b="1" dirty="0">
                <a:latin typeface="Tahoma"/>
                <a:cs typeface="Tahoma"/>
              </a:rPr>
              <a:t>* </a:t>
            </a:r>
            <a:r>
              <a:rPr lang="ru" sz="900" b="1" spc="-5" dirty="0">
                <a:latin typeface="Tahoma"/>
                <a:cs typeface="Tahoma"/>
              </a:rPr>
              <a:t>Если </a:t>
            </a:r>
            <a:r>
              <a:rPr lang="ru" sz="900" b="1" dirty="0">
                <a:latin typeface="Tahoma"/>
                <a:cs typeface="Tahoma"/>
              </a:rPr>
              <a:t>невозможно </a:t>
            </a:r>
            <a:r>
              <a:rPr lang="ru" sz="900" b="1" spc="-5" dirty="0">
                <a:latin typeface="Tahoma"/>
                <a:cs typeface="Tahoma"/>
              </a:rPr>
              <a:t>подключиться </a:t>
            </a:r>
            <a:r>
              <a:rPr lang="ru" sz="900" b="1" dirty="0">
                <a:latin typeface="Tahoma"/>
                <a:cs typeface="Tahoma"/>
              </a:rPr>
              <a:t>по </a:t>
            </a:r>
            <a:r>
              <a:rPr lang="ru" sz="900" b="1" spc="-5" dirty="0">
                <a:latin typeface="Tahoma"/>
                <a:cs typeface="Tahoma"/>
              </a:rPr>
              <a:t>Wi-Fi, перезагрузите устройство и </a:t>
            </a:r>
            <a:r>
              <a:rPr lang="ru" sz="900" b="1" dirty="0">
                <a:latin typeface="Tahoma"/>
                <a:cs typeface="Tahoma"/>
              </a:rPr>
              <a:t>попытайтесь снова.</a:t>
            </a:r>
            <a:r>
              <a:rPr lang="ru" sz="900" b="1" spc="-90" dirty="0">
                <a:latin typeface="Tahoma"/>
                <a:cs typeface="Tahoma"/>
              </a:rPr>
              <a:t> 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28959" y="3884676"/>
            <a:ext cx="1385316" cy="2817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65919" y="3884676"/>
            <a:ext cx="1385316" cy="2817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6600" y="1190244"/>
            <a:ext cx="2811779" cy="861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4528" y="2093976"/>
            <a:ext cx="850391" cy="8275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13020" y="2078735"/>
            <a:ext cx="864108" cy="859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27" y="45719"/>
            <a:ext cx="693420" cy="2484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69163"/>
            <a:ext cx="886967" cy="7147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" y="1531619"/>
            <a:ext cx="981455" cy="5410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82512" y="1524000"/>
            <a:ext cx="18786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600" b="1" spc="-5" dirty="0">
                <a:solidFill>
                  <a:srgbClr val="FFFFFF"/>
                </a:solidFill>
                <a:latin typeface="Meiryo UI"/>
                <a:cs typeface="Meiryo UI"/>
              </a:rPr>
              <a:t>Мобильное </a:t>
            </a:r>
            <a:br>
              <a:rPr lang="en-US" sz="1600" b="1" spc="-5" dirty="0">
                <a:solidFill>
                  <a:srgbClr val="FFFFFF"/>
                </a:solidFill>
                <a:latin typeface="Meiryo UI"/>
                <a:cs typeface="Meiryo UI"/>
              </a:rPr>
            </a:br>
            <a:r>
              <a:rPr lang="ru" sz="1600" b="1" spc="-5" dirty="0">
                <a:solidFill>
                  <a:srgbClr val="FFFFFF"/>
                </a:solidFill>
                <a:latin typeface="Meiryo UI"/>
                <a:cs typeface="Meiryo UI"/>
              </a:rPr>
              <a:t>приложение</a:t>
            </a:r>
            <a:endParaRPr sz="1600" dirty="0">
              <a:latin typeface="Meiryo UI"/>
              <a:cs typeface="Meiryo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25723" y="0"/>
            <a:ext cx="3108960" cy="3435350"/>
          </a:xfrm>
          <a:custGeom>
            <a:avLst/>
            <a:gdLst/>
            <a:ahLst/>
            <a:cxnLst/>
            <a:rect l="l" t="t" r="r" b="b"/>
            <a:pathLst>
              <a:path w="3108960" h="3435350">
                <a:moveTo>
                  <a:pt x="0" y="3435096"/>
                </a:moveTo>
                <a:lnTo>
                  <a:pt x="3108960" y="3435096"/>
                </a:lnTo>
                <a:lnTo>
                  <a:pt x="3108960" y="0"/>
                </a:lnTo>
                <a:lnTo>
                  <a:pt x="0" y="0"/>
                </a:lnTo>
                <a:lnTo>
                  <a:pt x="0" y="3435096"/>
                </a:lnTo>
                <a:close/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3428999"/>
            <a:ext cx="3122930" cy="3429000"/>
          </a:xfrm>
          <a:custGeom>
            <a:avLst/>
            <a:gdLst/>
            <a:ahLst/>
            <a:cxnLst/>
            <a:rect l="l" t="t" r="r" b="b"/>
            <a:pathLst>
              <a:path w="3122930" h="3429000">
                <a:moveTo>
                  <a:pt x="3122676" y="3428998"/>
                </a:moveTo>
                <a:lnTo>
                  <a:pt x="3122676" y="0"/>
                </a:lnTo>
                <a:lnTo>
                  <a:pt x="0" y="0"/>
                </a:lnTo>
                <a:lnTo>
                  <a:pt x="0" y="3428998"/>
                </a:lnTo>
              </a:path>
            </a:pathLst>
          </a:custGeom>
          <a:ln w="12700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86500" y="3428999"/>
            <a:ext cx="5905500" cy="3429000"/>
          </a:xfrm>
          <a:custGeom>
            <a:avLst/>
            <a:gdLst/>
            <a:ahLst/>
            <a:cxnLst/>
            <a:rect l="l" t="t" r="r" b="b"/>
            <a:pathLst>
              <a:path w="5905500" h="3429000">
                <a:moveTo>
                  <a:pt x="5905500" y="3428998"/>
                </a:moveTo>
                <a:lnTo>
                  <a:pt x="5905500" y="0"/>
                </a:lnTo>
                <a:lnTo>
                  <a:pt x="0" y="0"/>
                </a:lnTo>
                <a:lnTo>
                  <a:pt x="0" y="3428998"/>
                </a:lnTo>
              </a:path>
            </a:pathLst>
          </a:custGeom>
          <a:ln w="12699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99716" y="888491"/>
            <a:ext cx="766571" cy="6248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432175" y="2895600"/>
            <a:ext cx="23346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1600" b="1" spc="-5" dirty="0">
                <a:latin typeface="Malgun Gothic"/>
                <a:cs typeface="Malgun Gothic"/>
              </a:rPr>
              <a:t>Сканируйте </a:t>
            </a:r>
            <a:r>
              <a:rPr lang="ru" sz="1600" b="1" spc="-55" dirty="0">
                <a:latin typeface="Malgun Gothic"/>
                <a:cs typeface="Malgun Gothic"/>
              </a:rPr>
              <a:t> </a:t>
            </a:r>
            <a:r>
              <a:rPr lang="ru" sz="1600" b="1" spc="-10" dirty="0">
                <a:latin typeface="Malgun Gothic"/>
                <a:cs typeface="Malgun Gothic"/>
              </a:rPr>
              <a:t>здесь,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24400" y="3164840"/>
            <a:ext cx="174015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800" dirty="0">
                <a:latin typeface="Malgun Gothic"/>
                <a:cs typeface="Malgun Gothic"/>
              </a:rPr>
              <a:t>чтобы </a:t>
            </a:r>
            <a:r>
              <a:rPr lang="ru" sz="800" spc="-5" dirty="0">
                <a:latin typeface="Malgun Gothic"/>
                <a:cs typeface="Malgun Gothic"/>
              </a:rPr>
              <a:t>загрузить</a:t>
            </a:r>
            <a:r>
              <a:rPr lang="ru" sz="800" spc="-80" dirty="0">
                <a:latin typeface="Malgun Gothic"/>
                <a:cs typeface="Malgun Gothic"/>
              </a:rPr>
              <a:t> </a:t>
            </a:r>
            <a:r>
              <a:rPr lang="ru" sz="800" spc="-5" dirty="0">
                <a:latin typeface="Malgun Gothic"/>
                <a:cs typeface="Malgun Gothic"/>
              </a:rPr>
              <a:t> приложение</a:t>
            </a:r>
            <a:endParaRPr sz="800" dirty="0">
              <a:latin typeface="Malgun Gothic"/>
              <a:cs typeface="Malgun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41976" y="4800600"/>
            <a:ext cx="877824" cy="18958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8363" y="4547614"/>
            <a:ext cx="1040891" cy="2250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3840" y="4547614"/>
            <a:ext cx="1042416" cy="22509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44200" y="448055"/>
            <a:ext cx="1371600" cy="28194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200400" y="3574415"/>
            <a:ext cx="3090164" cy="13294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indent="-275590" rtl="0">
              <a:lnSpc>
                <a:spcPct val="80000"/>
              </a:lnSpc>
              <a:spcBef>
                <a:spcPts val="95"/>
              </a:spcBef>
              <a:buAutoNum type="arabicPeriod" startAt="4"/>
              <a:tabLst>
                <a:tab pos="288925" algn="l"/>
              </a:tabLst>
            </a:pPr>
            <a:r>
              <a:rPr lang="ru" sz="1600" b="1" spc="-10" dirty="0">
                <a:solidFill>
                  <a:srgbClr val="23488A"/>
                </a:solidFill>
                <a:latin typeface="Meiryo UI"/>
                <a:cs typeface="Meiryo UI"/>
              </a:rPr>
              <a:t>Настройка угла расположения </a:t>
            </a:r>
            <a:r>
              <a:rPr lang="ru" sz="1600" b="1" spc="-5" dirty="0">
                <a:solidFill>
                  <a:srgbClr val="23488A"/>
                </a:solidFill>
                <a:latin typeface="Meiryo UI"/>
                <a:cs typeface="Meiryo UI"/>
              </a:rPr>
              <a:t>камеры</a:t>
            </a:r>
            <a:r>
              <a:rPr lang="ru" sz="1600" b="1" spc="-35" dirty="0">
                <a:solidFill>
                  <a:srgbClr val="23488A"/>
                </a:solidFill>
                <a:latin typeface="Meiryo UI"/>
                <a:cs typeface="Meiryo UI"/>
              </a:rPr>
              <a:t> </a:t>
            </a:r>
            <a:endParaRPr sz="1600" dirty="0">
              <a:latin typeface="Meiryo UI"/>
              <a:cs typeface="Meiryo UI"/>
            </a:endParaRPr>
          </a:p>
          <a:p>
            <a:pPr marL="266700" marR="5080" lvl="1" indent="-84138" rtl="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ru" sz="1100" spc="-5" dirty="0">
                <a:latin typeface="Tahoma"/>
                <a:cs typeface="Tahoma"/>
              </a:rPr>
              <a:t>Лицо водителя должно быть расположено в центра экрана, чтобы устройство </a:t>
            </a:r>
            <a:r>
              <a:rPr lang="en-US" sz="1100" spc="-5" dirty="0">
                <a:latin typeface="Tahoma"/>
                <a:cs typeface="Tahoma"/>
              </a:rPr>
              <a:t>  </a:t>
            </a:r>
            <a:r>
              <a:rPr lang="ru" sz="1100" spc="-5" dirty="0">
                <a:latin typeface="Tahoma"/>
                <a:cs typeface="Tahoma"/>
              </a:rPr>
              <a:t>распознало лицо.</a:t>
            </a:r>
            <a:endParaRPr sz="1100" dirty="0">
              <a:latin typeface="Tahoma"/>
              <a:cs typeface="Tahoma"/>
            </a:endParaRPr>
          </a:p>
          <a:p>
            <a:pPr marL="793750" marR="262890" lvl="1" indent="-84138" defTabSz="717550" rtl="0">
              <a:lnSpc>
                <a:spcPct val="100000"/>
              </a:lnSpc>
              <a:buFont typeface="Arial"/>
              <a:buChar char="•"/>
              <a:tabLst>
                <a:tab pos="578485" algn="l"/>
              </a:tabLst>
            </a:pPr>
            <a:r>
              <a:rPr lang="ru" sz="1100" spc="-5" dirty="0">
                <a:latin typeface="Tahoma"/>
                <a:cs typeface="Tahoma"/>
              </a:rPr>
              <a:t>Водитель должен смотреть прямо вперед.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0151" y="4550662"/>
            <a:ext cx="1086612" cy="22341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7680" y="6220967"/>
            <a:ext cx="1731645" cy="318770"/>
          </a:xfrm>
          <a:custGeom>
            <a:avLst/>
            <a:gdLst/>
            <a:ahLst/>
            <a:cxnLst/>
            <a:rect l="l" t="t" r="r" b="b"/>
            <a:pathLst>
              <a:path w="1731645" h="318770">
                <a:moveTo>
                  <a:pt x="1678177" y="0"/>
                </a:moveTo>
                <a:lnTo>
                  <a:pt x="53086" y="0"/>
                </a:lnTo>
                <a:lnTo>
                  <a:pt x="32420" y="4170"/>
                </a:lnTo>
                <a:lnTo>
                  <a:pt x="15546" y="15546"/>
                </a:lnTo>
                <a:lnTo>
                  <a:pt x="4170" y="32420"/>
                </a:lnTo>
                <a:lnTo>
                  <a:pt x="0" y="53085"/>
                </a:lnTo>
                <a:lnTo>
                  <a:pt x="0" y="265429"/>
                </a:lnTo>
                <a:lnTo>
                  <a:pt x="4170" y="286090"/>
                </a:lnTo>
                <a:lnTo>
                  <a:pt x="15546" y="302964"/>
                </a:lnTo>
                <a:lnTo>
                  <a:pt x="32420" y="314343"/>
                </a:lnTo>
                <a:lnTo>
                  <a:pt x="53086" y="318515"/>
                </a:lnTo>
                <a:lnTo>
                  <a:pt x="1678177" y="318515"/>
                </a:lnTo>
                <a:lnTo>
                  <a:pt x="1698849" y="314343"/>
                </a:lnTo>
                <a:lnTo>
                  <a:pt x="1715722" y="302964"/>
                </a:lnTo>
                <a:lnTo>
                  <a:pt x="1727094" y="286090"/>
                </a:lnTo>
                <a:lnTo>
                  <a:pt x="1731264" y="265429"/>
                </a:lnTo>
                <a:lnTo>
                  <a:pt x="1731264" y="53085"/>
                </a:lnTo>
                <a:lnTo>
                  <a:pt x="1727094" y="32420"/>
                </a:lnTo>
                <a:lnTo>
                  <a:pt x="1715722" y="15546"/>
                </a:lnTo>
                <a:lnTo>
                  <a:pt x="1698849" y="4170"/>
                </a:lnTo>
                <a:lnTo>
                  <a:pt x="167817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81072" y="5858255"/>
            <a:ext cx="1731645" cy="317500"/>
          </a:xfrm>
          <a:custGeom>
            <a:avLst/>
            <a:gdLst/>
            <a:ahLst/>
            <a:cxnLst/>
            <a:rect l="l" t="t" r="r" b="b"/>
            <a:pathLst>
              <a:path w="1731645" h="317500">
                <a:moveTo>
                  <a:pt x="1678431" y="0"/>
                </a:moveTo>
                <a:lnTo>
                  <a:pt x="52831" y="0"/>
                </a:lnTo>
                <a:lnTo>
                  <a:pt x="32254" y="4152"/>
                </a:lnTo>
                <a:lnTo>
                  <a:pt x="15462" y="15476"/>
                </a:lnTo>
                <a:lnTo>
                  <a:pt x="4147" y="32270"/>
                </a:lnTo>
                <a:lnTo>
                  <a:pt x="0" y="52832"/>
                </a:lnTo>
                <a:lnTo>
                  <a:pt x="0" y="264160"/>
                </a:lnTo>
                <a:lnTo>
                  <a:pt x="4147" y="284721"/>
                </a:lnTo>
                <a:lnTo>
                  <a:pt x="15462" y="301515"/>
                </a:lnTo>
                <a:lnTo>
                  <a:pt x="32254" y="312839"/>
                </a:lnTo>
                <a:lnTo>
                  <a:pt x="52831" y="316992"/>
                </a:lnTo>
                <a:lnTo>
                  <a:pt x="1678431" y="316992"/>
                </a:lnTo>
                <a:lnTo>
                  <a:pt x="1699009" y="312839"/>
                </a:lnTo>
                <a:lnTo>
                  <a:pt x="1715801" y="301515"/>
                </a:lnTo>
                <a:lnTo>
                  <a:pt x="1727116" y="284721"/>
                </a:lnTo>
                <a:lnTo>
                  <a:pt x="1731264" y="264160"/>
                </a:lnTo>
                <a:lnTo>
                  <a:pt x="1731264" y="52832"/>
                </a:lnTo>
                <a:lnTo>
                  <a:pt x="1727116" y="32270"/>
                </a:lnTo>
                <a:lnTo>
                  <a:pt x="1715801" y="15476"/>
                </a:lnTo>
                <a:lnTo>
                  <a:pt x="1699009" y="4152"/>
                </a:lnTo>
                <a:lnTo>
                  <a:pt x="167843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58291" y="6217211"/>
            <a:ext cx="1590421" cy="303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90000"/>
              </a:lnSpc>
            </a:pPr>
            <a:r>
              <a:rPr lang="ru" sz="1050" b="1" spc="-5" dirty="0">
                <a:solidFill>
                  <a:srgbClr val="FFFFFF"/>
                </a:solidFill>
                <a:latin typeface="Tahoma"/>
                <a:cs typeface="Tahoma"/>
              </a:rPr>
              <a:t>Настройка Wi-Fi</a:t>
            </a:r>
            <a:r>
              <a:rPr lang="ru" sz="105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" sz="105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br>
              <a:rPr lang="en-US" sz="1050" b="1" spc="-95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ru" sz="1050" b="1" dirty="0">
                <a:solidFill>
                  <a:srgbClr val="FFFFFF"/>
                </a:solidFill>
                <a:latin typeface="Tahoma"/>
                <a:cs typeface="Tahoma"/>
              </a:rPr>
              <a:t>на iPhone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39" name="object 38"/>
          <p:cNvSpPr txBox="1"/>
          <p:nvPr/>
        </p:nvSpPr>
        <p:spPr>
          <a:xfrm>
            <a:off x="80010" y="2034726"/>
            <a:ext cx="30232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rtl="0">
              <a:lnSpc>
                <a:spcPct val="100000"/>
              </a:lnSpc>
              <a:spcBef>
                <a:spcPts val="509"/>
              </a:spcBef>
            </a:pP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D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SM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-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22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40" name="object 38"/>
          <p:cNvSpPr txBox="1"/>
          <p:nvPr/>
        </p:nvSpPr>
        <p:spPr>
          <a:xfrm>
            <a:off x="2548191" y="5820822"/>
            <a:ext cx="1597406" cy="317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 rtl="0">
              <a:lnSpc>
                <a:spcPct val="90000"/>
              </a:lnSpc>
              <a:spcBef>
                <a:spcPts val="100"/>
              </a:spcBef>
            </a:pPr>
            <a:r>
              <a:rPr lang="ru" sz="1100" b="1" dirty="0">
                <a:solidFill>
                  <a:srgbClr val="FFFFFF"/>
                </a:solidFill>
                <a:latin typeface="Tahoma"/>
                <a:cs typeface="Tahoma"/>
              </a:rPr>
              <a:t>Настройка Wi-Fi </a:t>
            </a:r>
            <a:br>
              <a:rPr lang="en-US" sz="1100" b="1" dirty="0">
                <a:solidFill>
                  <a:srgbClr val="FFFFFF"/>
                </a:solidFill>
                <a:latin typeface="Tahoma"/>
                <a:cs typeface="Tahoma"/>
              </a:rPr>
            </a:br>
            <a:r>
              <a:rPr lang="ru" sz="1100" b="1" dirty="0">
                <a:solidFill>
                  <a:srgbClr val="FFFFFF"/>
                </a:solidFill>
                <a:latin typeface="Tahoma"/>
                <a:cs typeface="Tahoma"/>
              </a:rPr>
              <a:t>на Android</a:t>
            </a:r>
            <a:endParaRPr sz="11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783" y="1531619"/>
            <a:ext cx="2189988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9419" y="159512"/>
            <a:ext cx="261658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dirty="0">
                <a:latin typeface="Tahoma"/>
                <a:cs typeface="Tahoma"/>
              </a:rPr>
              <a:t>6. </a:t>
            </a:r>
            <a:r>
              <a:rPr lang="ru" sz="1400" spc="-5" dirty="0">
                <a:latin typeface="Tahoma"/>
                <a:cs typeface="Tahoma"/>
              </a:rPr>
              <a:t>Настройки</a:t>
            </a:r>
            <a:r>
              <a:rPr lang="ru" sz="1400" spc="-100" dirty="0">
                <a:latin typeface="Tahoma"/>
                <a:cs typeface="Tahoma"/>
              </a:rPr>
              <a:t> </a:t>
            </a:r>
            <a:r>
              <a:rPr lang="ru" sz="1400" spc="-5" dirty="0">
                <a:latin typeface="Tahoma"/>
                <a:cs typeface="Tahoma"/>
              </a:rPr>
              <a:t> DSM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9418" y="533400"/>
            <a:ext cx="322084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Настройка каждого уведомления </a:t>
            </a:r>
            <a:r>
              <a:rPr lang="ru" sz="1100" dirty="0">
                <a:latin typeface="Tahoma"/>
                <a:cs typeface="Tahoma"/>
              </a:rPr>
              <a:t>или</a:t>
            </a:r>
          </a:p>
          <a:p>
            <a:pPr marL="184785" rtl="0">
              <a:lnSpc>
                <a:spcPct val="100000"/>
              </a:lnSpc>
            </a:pPr>
            <a:r>
              <a:rPr lang="ru" sz="1100" spc="-10" dirty="0">
                <a:latin typeface="Tahoma"/>
                <a:cs typeface="Tahoma"/>
              </a:rPr>
              <a:t>предупреждения</a:t>
            </a:r>
            <a:r>
              <a:rPr lang="ru" sz="1100" spc="-15" dirty="0">
                <a:latin typeface="Tahoma"/>
                <a:cs typeface="Tahoma"/>
              </a:rPr>
              <a:t>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171957"/>
            <a:ext cx="24720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spc="-55" dirty="0">
                <a:latin typeface="Tahoma"/>
                <a:cs typeface="Tahoma"/>
              </a:rPr>
              <a:t>7. </a:t>
            </a:r>
            <a:r>
              <a:rPr lang="ru" sz="1400" spc="-5" dirty="0">
                <a:latin typeface="Tahoma"/>
                <a:cs typeface="Tahoma"/>
              </a:rPr>
              <a:t>Настройки</a:t>
            </a:r>
            <a:r>
              <a:rPr lang="ru" sz="1400" spc="-25" dirty="0">
                <a:latin typeface="Tahoma"/>
                <a:cs typeface="Tahoma"/>
              </a:rPr>
              <a:t> </a:t>
            </a:r>
            <a:r>
              <a:rPr lang="ru" sz="1400" spc="-5" dirty="0">
                <a:latin typeface="Tahoma"/>
                <a:cs typeface="Tahoma"/>
              </a:rPr>
              <a:t> DVR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0266" y="533400"/>
            <a:ext cx="19284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100" spc="-5" dirty="0">
                <a:latin typeface="Tahoma"/>
                <a:cs typeface="Tahoma"/>
              </a:rPr>
              <a:t>Настройки записи</a:t>
            </a:r>
            <a:r>
              <a:rPr lang="ru" sz="1100" spc="-25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видео.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356" y="3581400"/>
            <a:ext cx="2531110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dirty="0">
                <a:latin typeface="Tahoma"/>
                <a:cs typeface="Tahoma"/>
              </a:rPr>
              <a:t>9. Настройки</a:t>
            </a:r>
            <a:r>
              <a:rPr lang="ru" sz="1400" spc="-125" dirty="0">
                <a:latin typeface="Tahoma"/>
                <a:cs typeface="Tahoma"/>
              </a:rPr>
              <a:t> </a:t>
            </a:r>
            <a:r>
              <a:rPr lang="ru" sz="1400" spc="-5" dirty="0">
                <a:latin typeface="Tahoma"/>
                <a:cs typeface="Tahoma"/>
              </a:rPr>
              <a:t> MDAS-9N</a:t>
            </a:r>
            <a:endParaRPr sz="1400" dirty="0">
              <a:latin typeface="Tahoma"/>
              <a:cs typeface="Tahoma"/>
            </a:endParaRPr>
          </a:p>
          <a:p>
            <a:pPr marL="184785" indent="-172085" rtl="0">
              <a:lnSpc>
                <a:spcPct val="100000"/>
              </a:lnSpc>
              <a:spcBef>
                <a:spcPts val="143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10" dirty="0">
                <a:latin typeface="Tahoma"/>
                <a:cs typeface="Tahoma"/>
              </a:rPr>
              <a:t>Настройки </a:t>
            </a:r>
            <a:r>
              <a:rPr lang="ru" sz="1100" spc="-5" dirty="0">
                <a:latin typeface="Tahoma"/>
                <a:cs typeface="Tahoma"/>
              </a:rPr>
              <a:t>интеграции с</a:t>
            </a:r>
            <a:r>
              <a:rPr lang="ru" sz="1100" spc="50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MDAS-9N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448800" y="108585"/>
            <a:ext cx="250228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dirty="0">
                <a:latin typeface="Tahoma"/>
                <a:cs typeface="Tahoma"/>
              </a:rPr>
              <a:t>8. Другие</a:t>
            </a:r>
            <a:r>
              <a:rPr lang="ru" sz="1400" spc="-135" dirty="0">
                <a:latin typeface="Tahoma"/>
                <a:cs typeface="Tahoma"/>
              </a:rPr>
              <a:t> </a:t>
            </a:r>
            <a:r>
              <a:rPr lang="ru" sz="1400" spc="-5" dirty="0">
                <a:latin typeface="Tahoma"/>
                <a:cs typeface="Tahoma"/>
              </a:rPr>
              <a:t> настройки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8800" y="457200"/>
            <a:ext cx="265468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rtl="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41300" algn="l"/>
              </a:tabLst>
            </a:pPr>
            <a:r>
              <a:rPr lang="ru" sz="1100" dirty="0">
                <a:latin typeface="Tahoma"/>
                <a:cs typeface="Tahoma"/>
              </a:rPr>
              <a:t>Скорость передачи данных по RS232</a:t>
            </a:r>
            <a:endParaRPr sz="1100" dirty="0">
              <a:latin typeface="Tahoma"/>
              <a:cs typeface="Tahoma"/>
            </a:endParaRPr>
          </a:p>
          <a:p>
            <a:pPr marL="241300" indent="-228600" rtl="0">
              <a:lnSpc>
                <a:spcPct val="100000"/>
              </a:lnSpc>
              <a:buAutoNum type="arabicParenR"/>
              <a:tabLst>
                <a:tab pos="241300" algn="l"/>
              </a:tabLst>
            </a:pPr>
            <a:r>
              <a:rPr lang="ru" sz="1100" dirty="0">
                <a:latin typeface="Tahoma"/>
                <a:cs typeface="Tahoma"/>
              </a:rPr>
              <a:t>Формат</a:t>
            </a:r>
            <a:r>
              <a:rPr lang="ru" sz="1100" spc="-90" dirty="0">
                <a:latin typeface="Tahoma"/>
                <a:cs typeface="Tahoma"/>
              </a:rPr>
              <a:t> </a:t>
            </a:r>
            <a:r>
              <a:rPr lang="ru" sz="1100" spc="-10" dirty="0">
                <a:latin typeface="Tahoma"/>
                <a:cs typeface="Tahoma"/>
              </a:rPr>
              <a:t> видео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61132" y="3581400"/>
            <a:ext cx="2753868" cy="485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dirty="0">
                <a:latin typeface="Tahoma"/>
                <a:cs typeface="Tahoma"/>
              </a:rPr>
              <a:t>11. </a:t>
            </a:r>
            <a:r>
              <a:rPr lang="ru" sz="1400" spc="-5" dirty="0">
                <a:latin typeface="Tahoma"/>
                <a:cs typeface="Tahoma"/>
              </a:rPr>
              <a:t>Настройки</a:t>
            </a:r>
            <a:r>
              <a:rPr lang="ru" sz="1400" spc="-100" dirty="0">
                <a:latin typeface="Tahoma"/>
                <a:cs typeface="Tahoma"/>
              </a:rPr>
              <a:t> </a:t>
            </a:r>
            <a:r>
              <a:rPr lang="ru" sz="1400" spc="-5" dirty="0">
                <a:latin typeface="Tahoma"/>
                <a:cs typeface="Tahoma"/>
              </a:rPr>
              <a:t> сети</a:t>
            </a:r>
            <a:endParaRPr sz="1400" dirty="0">
              <a:latin typeface="Tahoma"/>
              <a:cs typeface="Tahoma"/>
            </a:endParaRPr>
          </a:p>
          <a:p>
            <a:pPr marL="184785" indent="-172085" rtl="0">
              <a:lnSpc>
                <a:spcPts val="142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200" spc="-5" dirty="0">
                <a:latin typeface="Tahoma"/>
                <a:cs typeface="Tahoma"/>
              </a:rPr>
              <a:t>Настройки</a:t>
            </a:r>
            <a:r>
              <a:rPr lang="ru" sz="1200" spc="-50" dirty="0">
                <a:latin typeface="Tahoma"/>
                <a:cs typeface="Tahoma"/>
              </a:rPr>
              <a:t> </a:t>
            </a:r>
            <a:r>
              <a:rPr lang="ru" sz="1200" spc="-5" dirty="0">
                <a:latin typeface="Tahoma"/>
                <a:cs typeface="Tahoma"/>
              </a:rPr>
              <a:t> Ethernet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5616" y="4114800"/>
            <a:ext cx="2510784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7620" lvl="2" indent="180975" algn="just" rtl="0">
              <a:lnSpc>
                <a:spcPct val="90000"/>
              </a:lnSpc>
              <a:buFont typeface="+mj-lt"/>
              <a:buAutoNum type="arabicPeriod"/>
            </a:pPr>
            <a:r>
              <a:rPr lang="ru" sz="1000" dirty="0">
                <a:latin typeface="Calibri"/>
                <a:cs typeface="Calibri"/>
              </a:rPr>
              <a:t>IP-адрес: Введите IP-адрес MDVR на странице IP-адресов. Значение в последнем поле должно отличаться от адреса шлюза MDVR.</a:t>
            </a:r>
            <a:endParaRPr lang="en-US" sz="1000" dirty="0">
              <a:latin typeface="Calibri"/>
              <a:cs typeface="Calibri"/>
            </a:endParaRPr>
          </a:p>
          <a:p>
            <a:pPr marL="0" marR="7620" lvl="2" indent="180975" algn="just" rtl="0">
              <a:lnSpc>
                <a:spcPct val="90000"/>
              </a:lnSpc>
              <a:buFont typeface="+mj-lt"/>
              <a:buAutoNum type="arabicPeriod"/>
            </a:pPr>
            <a:r>
              <a:rPr lang="ru" sz="1000" dirty="0">
                <a:latin typeface="Calibri"/>
                <a:cs typeface="Calibri"/>
              </a:rPr>
              <a:t>Маска сети:  Введите маску сети видеорегистратора MDVR на странице IP-адресов.</a:t>
            </a:r>
            <a:endParaRPr lang="en-US" sz="1000" dirty="0">
              <a:latin typeface="Calibri"/>
              <a:cs typeface="Calibri"/>
            </a:endParaRPr>
          </a:p>
          <a:p>
            <a:pPr marL="0" marR="7620" lvl="2" indent="180975" algn="just" rtl="0">
              <a:lnSpc>
                <a:spcPct val="90000"/>
              </a:lnSpc>
              <a:buFont typeface="+mj-lt"/>
              <a:buAutoNum type="arabicPeriod"/>
            </a:pPr>
            <a:r>
              <a:rPr lang="ru" sz="1000" dirty="0">
                <a:latin typeface="Calibri"/>
                <a:cs typeface="Calibri"/>
              </a:rPr>
              <a:t>Шлюз:   Введите адрес шлюза</a:t>
            </a:r>
          </a:p>
          <a:p>
            <a:pPr marL="12700" algn="just" rtl="0">
              <a:lnSpc>
                <a:spcPct val="90000"/>
              </a:lnSpc>
            </a:pPr>
            <a:r>
              <a:rPr lang="ru" sz="1000" dirty="0">
                <a:latin typeface="Calibri"/>
                <a:cs typeface="Calibri"/>
              </a:rPr>
              <a:t>видеорегистратора MDVR на странице IP-адресов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78136" y="3581400"/>
            <a:ext cx="2713864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dirty="0">
                <a:latin typeface="Tahoma"/>
                <a:cs typeface="Tahoma"/>
              </a:rPr>
              <a:t>12. </a:t>
            </a:r>
            <a:r>
              <a:rPr lang="ru" sz="1400" spc="-5" dirty="0">
                <a:latin typeface="Tahoma"/>
                <a:cs typeface="Tahoma"/>
              </a:rPr>
              <a:t>Выбор</a:t>
            </a:r>
            <a:r>
              <a:rPr lang="ru" sz="1400" spc="-45" dirty="0">
                <a:latin typeface="Tahoma"/>
                <a:cs typeface="Tahoma"/>
              </a:rPr>
              <a:t> </a:t>
            </a:r>
            <a:r>
              <a:rPr lang="ru" sz="1400" spc="-5" dirty="0">
                <a:latin typeface="Tahoma"/>
                <a:cs typeface="Tahoma"/>
              </a:rPr>
              <a:t> языка устройства</a:t>
            </a:r>
            <a:endParaRPr sz="1400" dirty="0">
              <a:latin typeface="Tahoma"/>
              <a:cs typeface="Tahoma"/>
            </a:endParaRPr>
          </a:p>
          <a:p>
            <a:pPr marL="203200" marR="14604" indent="-190500" rtl="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Выбор языка для голосовых оповещений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27120" y="1045463"/>
            <a:ext cx="1083564" cy="2342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71644" y="1045463"/>
            <a:ext cx="1083564" cy="2345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86984" y="3791710"/>
            <a:ext cx="1392936" cy="3012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3375" y="4256530"/>
            <a:ext cx="1178052" cy="25481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00359" y="4268722"/>
            <a:ext cx="1178052" cy="25481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81716" y="987552"/>
            <a:ext cx="1085087" cy="23454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17380" y="987552"/>
            <a:ext cx="1085087" cy="2345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627" y="45719"/>
            <a:ext cx="693420" cy="2484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69163"/>
            <a:ext cx="886967" cy="7147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8" y="1531619"/>
            <a:ext cx="981455" cy="5410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26223" y="987552"/>
            <a:ext cx="1085087" cy="2345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253985" y="4419600"/>
            <a:ext cx="191833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563" marR="5080" indent="-169863" algn="just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</a:pPr>
            <a:r>
              <a:rPr lang="ru" sz="1100" spc="-5" dirty="0">
                <a:latin typeface="Tahoma"/>
                <a:cs typeface="Tahoma"/>
              </a:rPr>
              <a:t>Параметр «FMS settings» (Настройки FMS) должен быть включен, чтобы можно было передавать периодические данные через Ethernet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37916" y="5530596"/>
            <a:ext cx="1754124" cy="11917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80147" y="5530596"/>
            <a:ext cx="1969007" cy="11932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1" name="object 38"/>
          <p:cNvSpPr txBox="1"/>
          <p:nvPr/>
        </p:nvSpPr>
        <p:spPr>
          <a:xfrm>
            <a:off x="80010" y="2034726"/>
            <a:ext cx="30232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rtl="0">
              <a:lnSpc>
                <a:spcPct val="100000"/>
              </a:lnSpc>
              <a:spcBef>
                <a:spcPts val="509"/>
              </a:spcBef>
            </a:pP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D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SM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-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22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32" name="object 23"/>
          <p:cNvSpPr txBox="1"/>
          <p:nvPr/>
        </p:nvSpPr>
        <p:spPr>
          <a:xfrm>
            <a:off x="1082512" y="1524000"/>
            <a:ext cx="18786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600" b="1" spc="-5" dirty="0">
                <a:solidFill>
                  <a:srgbClr val="FFFFFF"/>
                </a:solidFill>
                <a:latin typeface="Meiryo UI"/>
                <a:cs typeface="Meiryo UI"/>
              </a:rPr>
              <a:t>Мобильное </a:t>
            </a:r>
            <a:br>
              <a:rPr lang="en-US" sz="1600" b="1" spc="-5" dirty="0">
                <a:solidFill>
                  <a:srgbClr val="FFFFFF"/>
                </a:solidFill>
                <a:latin typeface="Meiryo UI"/>
                <a:cs typeface="Meiryo UI"/>
              </a:rPr>
            </a:br>
            <a:r>
              <a:rPr lang="ru" sz="1600" b="1" spc="-5" dirty="0">
                <a:solidFill>
                  <a:srgbClr val="FFFFFF"/>
                </a:solidFill>
                <a:latin typeface="Meiryo UI"/>
                <a:cs typeface="Meiryo UI"/>
              </a:rPr>
              <a:t>приложение</a:t>
            </a:r>
            <a:endParaRPr sz="16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783" y="1531619"/>
            <a:ext cx="2189988" cy="54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" y="1531619"/>
            <a:ext cx="981455" cy="54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72956" y="1844039"/>
            <a:ext cx="2906268" cy="1456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99114" y="2381250"/>
            <a:ext cx="757555" cy="151130"/>
          </a:xfrm>
          <a:custGeom>
            <a:avLst/>
            <a:gdLst/>
            <a:ahLst/>
            <a:cxnLst/>
            <a:rect l="l" t="t" r="r" b="b"/>
            <a:pathLst>
              <a:path w="757554" h="151130">
                <a:moveTo>
                  <a:pt x="0" y="150875"/>
                </a:moveTo>
                <a:lnTo>
                  <a:pt x="757427" y="150875"/>
                </a:lnTo>
                <a:lnTo>
                  <a:pt x="757427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ln w="28575">
            <a:solidFill>
              <a:srgbClr val="D94204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7" y="45719"/>
            <a:ext cx="693420" cy="2484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69163"/>
            <a:ext cx="886967" cy="714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59371" y="140970"/>
            <a:ext cx="370382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spc="-5" dirty="0">
                <a:latin typeface="Tahoma"/>
                <a:cs typeface="Tahoma"/>
              </a:rPr>
              <a:t>14. Главная</a:t>
            </a:r>
            <a:r>
              <a:rPr lang="ru" sz="1400" spc="-80" dirty="0">
                <a:latin typeface="Tahoma"/>
                <a:cs typeface="Tahoma"/>
              </a:rPr>
              <a:t> </a:t>
            </a:r>
            <a:r>
              <a:rPr lang="ru" sz="1400" spc="-15" dirty="0">
                <a:latin typeface="Tahoma"/>
                <a:cs typeface="Tahoma"/>
              </a:rPr>
              <a:t> страница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9371" y="475519"/>
            <a:ext cx="43275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После завершения калибровки появится первая страница, показанная ниже.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9588" y="845819"/>
            <a:ext cx="1135379" cy="24551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1271" y="847344"/>
            <a:ext cx="1135379" cy="2456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800" y="3605021"/>
            <a:ext cx="2794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>
                <a:latin typeface="Tahoma"/>
                <a:cs typeface="Tahoma"/>
              </a:rPr>
              <a:t>15.</a:t>
            </a:r>
            <a:r>
              <a:rPr lang="ru" sz="1400" spc="-95">
                <a:latin typeface="Tahoma"/>
                <a:cs typeface="Tahoma"/>
              </a:rPr>
              <a:t> </a:t>
            </a:r>
            <a:r>
              <a:rPr lang="ru" sz="1400" spc="-5">
                <a:latin typeface="Tahoma"/>
                <a:cs typeface="Tahoma"/>
              </a:rPr>
              <a:t>Демонстрация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7800" y="3962400"/>
            <a:ext cx="2950971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 rtl="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dirty="0">
                <a:latin typeface="Tahoma"/>
                <a:cs typeface="Tahoma"/>
              </a:rPr>
              <a:t>Включение воспроизведения снимаемого видео в режиме</a:t>
            </a:r>
            <a:r>
              <a:rPr lang="en-US" sz="1100" dirty="0">
                <a:latin typeface="Tahoma"/>
                <a:cs typeface="Tahoma"/>
              </a:rPr>
              <a:t> </a:t>
            </a:r>
            <a:r>
              <a:rPr lang="ru" sz="1100" dirty="0">
                <a:latin typeface="Tahoma"/>
                <a:cs typeface="Tahoma"/>
              </a:rPr>
              <a:t>реального времени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07511" y="3605022"/>
            <a:ext cx="30092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>
                <a:latin typeface="Tahoma"/>
                <a:cs typeface="Tahoma"/>
              </a:rPr>
              <a:t>16.</a:t>
            </a:r>
            <a:r>
              <a:rPr lang="ru" sz="1400" spc="-100">
                <a:latin typeface="Tahoma"/>
                <a:cs typeface="Tahoma"/>
              </a:rPr>
              <a:t> </a:t>
            </a:r>
            <a:r>
              <a:rPr lang="ru" sz="1400" spc="-5">
                <a:latin typeface="Tahoma"/>
                <a:cs typeface="Tahoma"/>
              </a:rPr>
              <a:t>Воспроизведение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07511" y="3962400"/>
            <a:ext cx="35742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" sz="1100" spc="-5" dirty="0">
                <a:latin typeface="Tahoma"/>
                <a:cs typeface="Tahoma"/>
              </a:rPr>
              <a:t>Пользователи могут найти любой записанный</a:t>
            </a:r>
            <a:endParaRPr sz="1100" dirty="0">
              <a:latin typeface="Tahoma"/>
              <a:cs typeface="Tahoma"/>
            </a:endParaRPr>
          </a:p>
          <a:p>
            <a:pPr marL="299085" rtl="0">
              <a:lnSpc>
                <a:spcPct val="100000"/>
              </a:lnSpc>
            </a:pPr>
            <a:r>
              <a:rPr lang="ru" sz="1100" spc="-5" dirty="0">
                <a:latin typeface="Tahoma"/>
                <a:cs typeface="Tahoma"/>
              </a:rPr>
              <a:t>видеоматериал, зайдя в папки Normal/Event/DSM.</a:t>
            </a:r>
            <a:endParaRPr sz="1100" dirty="0">
              <a:latin typeface="Tahoma"/>
              <a:cs typeface="Tahoma"/>
            </a:endParaRPr>
          </a:p>
          <a:p>
            <a:pPr marL="299085" marR="5080" indent="-286385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" sz="1100" spc="-5" dirty="0">
                <a:latin typeface="Tahoma"/>
                <a:cs typeface="Tahoma"/>
              </a:rPr>
              <a:t>Выбранные видео можно воспроизвести после загрузки данных.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7510" y="4800600"/>
            <a:ext cx="35742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 rtl="0">
              <a:lnSpc>
                <a:spcPct val="100000"/>
              </a:lnSpc>
              <a:spcBef>
                <a:spcPts val="100"/>
              </a:spcBef>
              <a:buFont typeface="Arial Unicode MS"/>
              <a:buChar char="➢"/>
              <a:tabLst>
                <a:tab pos="279400" algn="l"/>
                <a:tab pos="280035" algn="l"/>
              </a:tabLst>
            </a:pPr>
            <a:r>
              <a:rPr lang="ru" sz="1100" spc="-10" dirty="0">
                <a:latin typeface="Tahoma"/>
                <a:cs typeface="Tahoma"/>
              </a:rPr>
              <a:t>Режимы записи</a:t>
            </a:r>
            <a:endParaRPr sz="1100" dirty="0">
              <a:latin typeface="Tahoma"/>
              <a:cs typeface="Tahoma"/>
            </a:endParaRPr>
          </a:p>
          <a:p>
            <a:pPr marL="299085" indent="-286385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" sz="1100" spc="-5" dirty="0">
                <a:latin typeface="Tahoma"/>
                <a:cs typeface="Tahoma"/>
              </a:rPr>
              <a:t>Normal (Нормальный) </a:t>
            </a:r>
            <a:r>
              <a:rPr lang="ru" sz="1100" dirty="0">
                <a:latin typeface="Tahoma"/>
                <a:cs typeface="Tahoma"/>
              </a:rPr>
              <a:t>: </a:t>
            </a:r>
            <a:r>
              <a:rPr lang="ru" sz="1100" spc="-5" dirty="0">
                <a:latin typeface="Tahoma"/>
                <a:cs typeface="Tahoma"/>
              </a:rPr>
              <a:t>1 минута за цикл</a:t>
            </a:r>
            <a:endParaRPr sz="1100" dirty="0">
              <a:latin typeface="Tahoma"/>
              <a:cs typeface="Tahoma"/>
            </a:endParaRPr>
          </a:p>
          <a:p>
            <a:pPr marL="299085" indent="-286385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" sz="1100" spc="-5" dirty="0">
                <a:latin typeface="Tahoma"/>
                <a:cs typeface="Tahoma"/>
              </a:rPr>
              <a:t>Event (Событие)</a:t>
            </a:r>
            <a:r>
              <a:rPr lang="ru" sz="1100" dirty="0">
                <a:latin typeface="Tahoma"/>
                <a:cs typeface="Tahoma"/>
              </a:rPr>
              <a:t>: </a:t>
            </a:r>
            <a:r>
              <a:rPr lang="ru" sz="1100" spc="-5" dirty="0">
                <a:latin typeface="Tahoma"/>
                <a:cs typeface="Tahoma"/>
              </a:rPr>
              <a:t>событие G-датчика</a:t>
            </a:r>
            <a:r>
              <a:rPr lang="ru" sz="1100" spc="-45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</a:t>
            </a:r>
            <a:endParaRPr sz="1100" dirty="0">
              <a:latin typeface="Tahoma"/>
              <a:cs typeface="Tahoma"/>
            </a:endParaRPr>
          </a:p>
          <a:p>
            <a:pPr marL="299085" indent="-286385" rtl="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ru" sz="1100" spc="-5" dirty="0">
                <a:latin typeface="Tahoma"/>
                <a:cs typeface="Tahoma"/>
              </a:rPr>
              <a:t>DSM </a:t>
            </a:r>
            <a:r>
              <a:rPr lang="ru" sz="1100" dirty="0">
                <a:latin typeface="Tahoma"/>
                <a:cs typeface="Tahoma"/>
              </a:rPr>
              <a:t>: </a:t>
            </a:r>
            <a:r>
              <a:rPr lang="ru" sz="1100" spc="-5" dirty="0">
                <a:latin typeface="Tahoma"/>
                <a:cs typeface="Tahoma"/>
              </a:rPr>
              <a:t>событие DSM</a:t>
            </a:r>
            <a:r>
              <a:rPr lang="ru" sz="1100" spc="-100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6780" y="4379974"/>
            <a:ext cx="1126236" cy="24368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99147" y="3517390"/>
            <a:ext cx="1502663" cy="32491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2583" y="3517390"/>
            <a:ext cx="1502664" cy="32491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59923" y="3517390"/>
            <a:ext cx="1504187" cy="32491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64153" y="182626"/>
            <a:ext cx="28318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dirty="0">
                <a:latin typeface="Tahoma"/>
                <a:cs typeface="Tahoma"/>
              </a:rPr>
              <a:t>13. </a:t>
            </a:r>
            <a:r>
              <a:rPr lang="ru" sz="1400" spc="-10" dirty="0">
                <a:latin typeface="Tahoma"/>
                <a:cs typeface="Tahoma"/>
              </a:rPr>
              <a:t>Обновление</a:t>
            </a:r>
            <a:r>
              <a:rPr lang="ru" sz="1400" spc="-80" dirty="0">
                <a:latin typeface="Tahoma"/>
                <a:cs typeface="Tahoma"/>
              </a:rPr>
              <a:t> </a:t>
            </a:r>
            <a:r>
              <a:rPr lang="ru" sz="1400" dirty="0">
                <a:latin typeface="Tahoma"/>
                <a:cs typeface="Tahoma"/>
              </a:rPr>
              <a:t> встроенного ПО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64153" y="486822"/>
            <a:ext cx="295262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085" rtl="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Проверьте актуальность версии, при необходимости обновите встроенное ПО.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25467" y="1071372"/>
            <a:ext cx="1065276" cy="23088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8" name="object 38"/>
          <p:cNvSpPr txBox="1"/>
          <p:nvPr/>
        </p:nvSpPr>
        <p:spPr>
          <a:xfrm>
            <a:off x="80010" y="2034726"/>
            <a:ext cx="30232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rtl="0">
              <a:lnSpc>
                <a:spcPct val="100000"/>
              </a:lnSpc>
              <a:spcBef>
                <a:spcPts val="509"/>
              </a:spcBef>
            </a:pP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D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SM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-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22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29" name="object 23"/>
          <p:cNvSpPr txBox="1"/>
          <p:nvPr/>
        </p:nvSpPr>
        <p:spPr>
          <a:xfrm>
            <a:off x="1082512" y="1524000"/>
            <a:ext cx="18786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600" b="1" spc="-5" dirty="0">
                <a:solidFill>
                  <a:srgbClr val="FFFFFF"/>
                </a:solidFill>
                <a:latin typeface="Meiryo UI"/>
                <a:cs typeface="Meiryo UI"/>
              </a:rPr>
              <a:t>Мобильное </a:t>
            </a:r>
            <a:br>
              <a:rPr lang="en-US" sz="1600" b="1" spc="-5" dirty="0">
                <a:solidFill>
                  <a:srgbClr val="FFFFFF"/>
                </a:solidFill>
                <a:latin typeface="Meiryo UI"/>
                <a:cs typeface="Meiryo UI"/>
              </a:rPr>
            </a:br>
            <a:r>
              <a:rPr lang="ru" sz="1600" b="1" spc="-5" dirty="0">
                <a:solidFill>
                  <a:srgbClr val="FFFFFF"/>
                </a:solidFill>
                <a:latin typeface="Meiryo UI"/>
                <a:cs typeface="Meiryo UI"/>
              </a:rPr>
              <a:t>приложение</a:t>
            </a:r>
            <a:endParaRPr sz="16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783" y="1531619"/>
            <a:ext cx="2189988" cy="54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627" y="45719"/>
            <a:ext cx="693420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69163"/>
            <a:ext cx="886967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" y="1531619"/>
            <a:ext cx="981455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5347" y="3638550"/>
            <a:ext cx="240507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400" dirty="0">
                <a:latin typeface="Tahoma"/>
                <a:cs typeface="Tahoma"/>
              </a:rPr>
              <a:t>18.</a:t>
            </a:r>
            <a:r>
              <a:rPr lang="ru" sz="1400" spc="-100" dirty="0">
                <a:latin typeface="Tahoma"/>
                <a:cs typeface="Tahoma"/>
              </a:rPr>
              <a:t> </a:t>
            </a:r>
            <a:r>
              <a:rPr lang="ru" sz="1400" spc="-5" dirty="0">
                <a:latin typeface="Tahoma"/>
                <a:cs typeface="Tahoma"/>
              </a:rPr>
              <a:t>Настройки</a:t>
            </a:r>
            <a:endParaRPr sz="1400" dirty="0">
              <a:latin typeface="Tahoma"/>
              <a:cs typeface="Tahoma"/>
            </a:endParaRPr>
          </a:p>
          <a:p>
            <a:pPr rtl="0"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785" marR="5080" indent="-172085" rtl="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Дополнительная настройка или кастомизация калибровки.</a:t>
            </a:r>
          </a:p>
        </p:txBody>
      </p:sp>
      <p:sp>
        <p:nvSpPr>
          <p:cNvPr id="9" name="object 9"/>
          <p:cNvSpPr/>
          <p:nvPr/>
        </p:nvSpPr>
        <p:spPr>
          <a:xfrm>
            <a:off x="2630423" y="3508247"/>
            <a:ext cx="1504188" cy="32491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45306" y="131140"/>
            <a:ext cx="2064893" cy="1006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lang="ru" sz="1400" spc="-35" dirty="0">
                <a:latin typeface="Tahoma"/>
                <a:cs typeface="Tahoma"/>
              </a:rPr>
              <a:t>17. </a:t>
            </a:r>
            <a:r>
              <a:rPr lang="ru" sz="1400" spc="-15" dirty="0">
                <a:latin typeface="Tahoma"/>
                <a:cs typeface="Tahoma"/>
              </a:rPr>
              <a:t>Диагностика</a:t>
            </a:r>
            <a:r>
              <a:rPr lang="ru" sz="1400" spc="-60" dirty="0">
                <a:latin typeface="Tahoma"/>
                <a:cs typeface="Tahoma"/>
              </a:rPr>
              <a:t> </a:t>
            </a:r>
            <a:r>
              <a:rPr lang="ru" sz="1400" dirty="0">
                <a:latin typeface="Tahoma"/>
                <a:cs typeface="Tahoma"/>
              </a:rPr>
              <a:t> неисправностей</a:t>
            </a:r>
          </a:p>
          <a:p>
            <a:pPr rtl="0"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84785" marR="5080" indent="-172085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lang="ru" sz="1100" spc="-5" dirty="0">
                <a:latin typeface="Tahoma"/>
                <a:cs typeface="Tahoma"/>
              </a:rPr>
              <a:t>Поиск ошибок </a:t>
            </a:r>
            <a:r>
              <a:rPr lang="ru" sz="1100" dirty="0">
                <a:latin typeface="Tahoma"/>
                <a:cs typeface="Tahoma"/>
              </a:rPr>
              <a:t>или проблем при </a:t>
            </a:r>
            <a:r>
              <a:rPr lang="ru" sz="1100" spc="-5" dirty="0">
                <a:latin typeface="Tahoma"/>
                <a:cs typeface="Tahoma"/>
              </a:rPr>
              <a:t>каждом</a:t>
            </a:r>
            <a:r>
              <a:rPr lang="ru" sz="1100" spc="-25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 подключении.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62600" y="100584"/>
            <a:ext cx="1504188" cy="3249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5759" y="3508247"/>
            <a:ext cx="1504188" cy="32491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22620" y="3508247"/>
            <a:ext cx="1502664" cy="3249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9480" y="3508247"/>
            <a:ext cx="1502664" cy="3249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14816" y="3508247"/>
            <a:ext cx="1502664" cy="3249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38"/>
          <p:cNvSpPr txBox="1"/>
          <p:nvPr/>
        </p:nvSpPr>
        <p:spPr>
          <a:xfrm>
            <a:off x="80010" y="2034726"/>
            <a:ext cx="30232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 rtl="0">
              <a:lnSpc>
                <a:spcPct val="100000"/>
              </a:lnSpc>
              <a:spcBef>
                <a:spcPts val="509"/>
              </a:spcBef>
            </a:pP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D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SM</a:t>
            </a: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-</a:t>
            </a:r>
            <a:r>
              <a:rPr lang="ru" sz="900" b="1">
                <a:solidFill>
                  <a:srgbClr val="A6A6A6"/>
                </a:solidFill>
                <a:latin typeface="Meiryo UI"/>
                <a:cs typeface="Meiryo UI"/>
              </a:rPr>
              <a:t>22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1082512" y="1524000"/>
            <a:ext cx="18786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600" b="1" spc="-5" dirty="0">
                <a:solidFill>
                  <a:srgbClr val="FFFFFF"/>
                </a:solidFill>
                <a:latin typeface="Meiryo UI"/>
                <a:cs typeface="Meiryo UI"/>
              </a:rPr>
              <a:t>Мобильное </a:t>
            </a:r>
            <a:br>
              <a:rPr lang="en-US" sz="1600" b="1" spc="-5" dirty="0">
                <a:solidFill>
                  <a:srgbClr val="FFFFFF"/>
                </a:solidFill>
                <a:latin typeface="Meiryo UI"/>
                <a:cs typeface="Meiryo UI"/>
              </a:rPr>
            </a:br>
            <a:r>
              <a:rPr lang="ru" sz="1600" b="1" spc="-5" dirty="0">
                <a:solidFill>
                  <a:srgbClr val="FFFFFF"/>
                </a:solidFill>
                <a:latin typeface="Meiryo UI"/>
                <a:cs typeface="Meiryo UI"/>
              </a:rPr>
              <a:t>приложение</a:t>
            </a:r>
            <a:endParaRPr sz="1600" dirty="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624" y="3612007"/>
            <a:ext cx="801217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  <a:tabLst>
                <a:tab pos="387350" algn="l"/>
              </a:tabLst>
            </a:pPr>
            <a:r>
              <a:rPr lang="ru" sz="1600" b="1" spc="-5" dirty="0">
                <a:solidFill>
                  <a:srgbClr val="23488A"/>
                </a:solidFill>
                <a:latin typeface="Tahoma"/>
                <a:cs typeface="Tahoma"/>
              </a:rPr>
              <a:t>2.	</a:t>
            </a:r>
            <a:r>
              <a:rPr lang="ru" sz="1600" b="1" spc="-10" dirty="0">
                <a:solidFill>
                  <a:srgbClr val="23488A"/>
                </a:solidFill>
                <a:latin typeface="Tahoma"/>
                <a:cs typeface="Tahoma"/>
              </a:rPr>
              <a:t>Отсоединение DSM-камеры от монтажной </a:t>
            </a:r>
            <a:r>
              <a:rPr lang="ru" sz="1600" b="1" spc="-5" dirty="0">
                <a:solidFill>
                  <a:srgbClr val="23488A"/>
                </a:solidFill>
                <a:latin typeface="Tahoma"/>
                <a:cs typeface="Tahoma"/>
              </a:rPr>
              <a:t>пластины?</a:t>
            </a:r>
            <a:r>
              <a:rPr lang="ru" sz="1600" b="1" spc="275" dirty="0">
                <a:solidFill>
                  <a:srgbClr val="23488A"/>
                </a:solidFill>
                <a:latin typeface="Tahoma"/>
                <a:cs typeface="Tahoma"/>
              </a:rPr>
              <a:t> 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4290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50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4428" y="586740"/>
            <a:ext cx="8545068" cy="1869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98102" y="2649982"/>
            <a:ext cx="2628265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00000"/>
              </a:lnSpc>
              <a:spcBef>
                <a:spcPts val="100"/>
              </a:spcBef>
            </a:pPr>
            <a:r>
              <a:rPr lang="ru" sz="1100" spc="-5" dirty="0">
                <a:latin typeface="Tahoma"/>
                <a:cs typeface="Tahoma"/>
              </a:rPr>
              <a:t>MDSM-22 предусматривает два типа крепления камеры, один из которых предусмотрен для легковых автомобилей, внедорожников и фургонов.</a:t>
            </a:r>
            <a:r>
              <a:rPr lang="ru" sz="1100" spc="-10" dirty="0">
                <a:latin typeface="Tahoma"/>
                <a:cs typeface="Tahoma"/>
              </a:rPr>
              <a:t> </a:t>
            </a:r>
            <a:r>
              <a:rPr lang="ru" sz="1100" spc="-5" dirty="0">
                <a:latin typeface="Tahoma"/>
                <a:cs typeface="Tahoma"/>
              </a:rPr>
              <a:t>Крепление другого типа предусмотрено для автобусов и грузовых автомобилей.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19" y="4014215"/>
            <a:ext cx="7292340" cy="2113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7788" y="6304279"/>
            <a:ext cx="7198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rtl="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241300" algn="l"/>
              </a:tabLst>
            </a:pPr>
            <a:r>
              <a:rPr lang="ru" sz="1200" spc="-5" dirty="0">
                <a:latin typeface="Malgun Gothic"/>
                <a:cs typeface="Malgun Gothic"/>
              </a:rPr>
              <a:t>Нажмите на фиксирующую шпонку по</a:t>
            </a:r>
            <a:r>
              <a:rPr lang="en-US" sz="1200" spc="-5" dirty="0">
                <a:latin typeface="Malgun Gothic"/>
                <a:cs typeface="Malgun Gothic"/>
              </a:rPr>
              <a:t>l</a:t>
            </a:r>
            <a:r>
              <a:rPr lang="ru" sz="1200" spc="-5" dirty="0">
                <a:latin typeface="Malgun Gothic"/>
                <a:cs typeface="Malgun Gothic"/>
              </a:rPr>
              <a:t>ставки в обратном направлении.</a:t>
            </a:r>
            <a:endParaRPr sz="1200" dirty="0">
              <a:latin typeface="Malgun Gothic"/>
              <a:cs typeface="Malgun Gothic"/>
            </a:endParaRPr>
          </a:p>
          <a:p>
            <a:pPr marL="241300" indent="-228600" rtl="0">
              <a:lnSpc>
                <a:spcPct val="100000"/>
              </a:lnSpc>
              <a:buAutoNum type="arabicParenR"/>
              <a:tabLst>
                <a:tab pos="241300" algn="l"/>
              </a:tabLst>
            </a:pPr>
            <a:r>
              <a:rPr lang="ru" sz="1200" spc="-5" dirty="0">
                <a:latin typeface="Malgun Gothic"/>
                <a:cs typeface="Malgun Gothic"/>
              </a:rPr>
              <a:t>При поднятии камеры монтажная пластина подставки отсоединяется от камеры и подставки.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07434" y="2606801"/>
            <a:ext cx="538416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rtl="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lang="ru" sz="1100" spc="-5" dirty="0">
                <a:latin typeface="Malgun Gothic"/>
                <a:cs typeface="Malgun Gothic"/>
              </a:rPr>
              <a:t>Отвинтите болт подставки против часовой стрелки</a:t>
            </a:r>
            <a:endParaRPr sz="1100" dirty="0">
              <a:latin typeface="Malgun Gothic"/>
              <a:cs typeface="Malgun Gothic"/>
            </a:endParaRPr>
          </a:p>
          <a:p>
            <a:pPr marL="355600" indent="-342900" rtl="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lang="ru" sz="1100" spc="-5" dirty="0">
                <a:latin typeface="Malgun Gothic"/>
                <a:cs typeface="Malgun Gothic"/>
              </a:rPr>
              <a:t>Снимите камеру с подставки</a:t>
            </a:r>
            <a:endParaRPr sz="1100" dirty="0">
              <a:latin typeface="Malgun Gothic"/>
              <a:cs typeface="Malgun Gothic"/>
            </a:endParaRPr>
          </a:p>
          <a:p>
            <a:pPr marL="355600" indent="-342900" rtl="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lang="ru" sz="1100" spc="-10" dirty="0">
                <a:latin typeface="Malgun Gothic"/>
                <a:cs typeface="Malgun Gothic"/>
              </a:rPr>
              <a:t>Отвинтите болт в нижней части подставки</a:t>
            </a:r>
            <a:endParaRPr sz="1100" dirty="0">
              <a:latin typeface="Malgun Gothic"/>
              <a:cs typeface="Malgun Gothic"/>
            </a:endParaRPr>
          </a:p>
          <a:p>
            <a:pPr marL="355600" indent="-342900" rtl="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lang="ru" sz="1100" spc="-5" dirty="0">
                <a:latin typeface="Malgun Gothic"/>
                <a:cs typeface="Malgun Gothic"/>
              </a:rPr>
              <a:t>Потяните соединение подставки вниз и снимите подставку, замените ее.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8439" y="201929"/>
            <a:ext cx="7790561" cy="795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lang="ru" sz="1600" b="1" spc="-5">
                <a:solidFill>
                  <a:srgbClr val="23488A"/>
                </a:solidFill>
                <a:latin typeface="Tahoma"/>
                <a:cs typeface="Tahoma"/>
              </a:rPr>
              <a:t>1.	</a:t>
            </a:r>
            <a:r>
              <a:rPr lang="ru" sz="1600" b="1" spc="-10">
                <a:solidFill>
                  <a:srgbClr val="23488A"/>
                </a:solidFill>
                <a:latin typeface="Tahoma"/>
                <a:cs typeface="Tahoma"/>
              </a:rPr>
              <a:t>Замена </a:t>
            </a:r>
            <a:r>
              <a:rPr lang="ru" sz="1600" b="1" spc="-5">
                <a:solidFill>
                  <a:srgbClr val="23488A"/>
                </a:solidFill>
                <a:latin typeface="Tahoma"/>
                <a:cs typeface="Tahoma"/>
              </a:rPr>
              <a:t>крепления</a:t>
            </a:r>
            <a:r>
              <a:rPr lang="ru" sz="1600" b="1" spc="-10">
                <a:solidFill>
                  <a:srgbClr val="23488A"/>
                </a:solidFill>
                <a:latin typeface="Tahoma"/>
                <a:cs typeface="Tahoma"/>
              </a:rPr>
              <a:t> </a:t>
            </a:r>
            <a:r>
              <a:rPr lang="ru" sz="1600" b="1" spc="-5">
                <a:solidFill>
                  <a:srgbClr val="23488A"/>
                </a:solidFill>
                <a:latin typeface="Tahoma"/>
                <a:cs typeface="Tahoma"/>
              </a:rPr>
              <a:t>DSM-камеры?</a:t>
            </a:r>
            <a:r>
              <a:rPr lang="ru" sz="1600" b="1" spc="100">
                <a:solidFill>
                  <a:srgbClr val="23488A"/>
                </a:solidFill>
                <a:latin typeface="Tahoma"/>
                <a:cs typeface="Tahoma"/>
              </a:rPr>
              <a:t> </a:t>
            </a:r>
            <a:endParaRPr sz="1600" dirty="0">
              <a:latin typeface="Tahoma"/>
              <a:cs typeface="Tahoma"/>
            </a:endParaRPr>
          </a:p>
          <a:p>
            <a:pPr rtl="0">
              <a:lnSpc>
                <a:spcPct val="100000"/>
              </a:lnSpc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426084" rtl="0">
              <a:lnSpc>
                <a:spcPct val="100000"/>
              </a:lnSpc>
              <a:tabLst>
                <a:tab pos="2527300" algn="l"/>
              </a:tabLst>
            </a:pPr>
            <a:r>
              <a:rPr lang="ru" sz="1600" spc="-5">
                <a:latin typeface="Malgun Gothic"/>
                <a:cs typeface="Malgun Gothic"/>
              </a:rPr>
              <a:t>1)	</a:t>
            </a:r>
            <a:r>
              <a:rPr lang="ru" sz="1600" spc="-10">
                <a:latin typeface="Malgun Gothic"/>
                <a:cs typeface="Malgun Gothic"/>
              </a:rPr>
              <a:t>2)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3369" y="728218"/>
            <a:ext cx="198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1600" spc="-10">
                <a:latin typeface="Malgun Gothic"/>
                <a:cs typeface="Malgun Gothic"/>
              </a:rPr>
              <a:t>3)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627" y="45719"/>
            <a:ext cx="693420" cy="24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69163"/>
            <a:ext cx="886967" cy="714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95322" y="2009013"/>
            <a:ext cx="609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900" b="1" spc="-5">
                <a:solidFill>
                  <a:srgbClr val="A6A6A6"/>
                </a:solidFill>
                <a:latin typeface="Meiryo UI"/>
                <a:cs typeface="Meiryo UI"/>
              </a:rPr>
              <a:t>MDSM-22</a:t>
            </a:r>
            <a:endParaRPr sz="900" dirty="0">
              <a:latin typeface="Meiryo UI"/>
              <a:cs typeface="Meiryo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258824"/>
            <a:ext cx="2787396" cy="7162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258824"/>
            <a:ext cx="2787650" cy="716280"/>
          </a:xfrm>
          <a:custGeom>
            <a:avLst/>
            <a:gdLst/>
            <a:ahLst/>
            <a:cxnLst/>
            <a:rect l="l" t="t" r="r" b="b"/>
            <a:pathLst>
              <a:path w="2787650" h="716280">
                <a:moveTo>
                  <a:pt x="0" y="0"/>
                </a:moveTo>
                <a:lnTo>
                  <a:pt x="2668016" y="0"/>
                </a:lnTo>
                <a:lnTo>
                  <a:pt x="2787396" y="119379"/>
                </a:lnTo>
                <a:lnTo>
                  <a:pt x="2787396" y="716279"/>
                </a:lnTo>
                <a:lnTo>
                  <a:pt x="0" y="7162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353311"/>
            <a:ext cx="2616835" cy="624840"/>
          </a:xfrm>
          <a:custGeom>
            <a:avLst/>
            <a:gdLst/>
            <a:ahLst/>
            <a:cxnLst/>
            <a:rect l="l" t="t" r="r" b="b"/>
            <a:pathLst>
              <a:path w="2616835" h="624839">
                <a:moveTo>
                  <a:pt x="2512568" y="0"/>
                </a:moveTo>
                <a:lnTo>
                  <a:pt x="0" y="0"/>
                </a:lnTo>
                <a:lnTo>
                  <a:pt x="0" y="624839"/>
                </a:lnTo>
                <a:lnTo>
                  <a:pt x="2616708" y="624839"/>
                </a:lnTo>
                <a:lnTo>
                  <a:pt x="2616708" y="104139"/>
                </a:lnTo>
                <a:lnTo>
                  <a:pt x="251256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353311"/>
            <a:ext cx="2616835" cy="624840"/>
          </a:xfrm>
          <a:custGeom>
            <a:avLst/>
            <a:gdLst/>
            <a:ahLst/>
            <a:cxnLst/>
            <a:rect l="l" t="t" r="r" b="b"/>
            <a:pathLst>
              <a:path w="2616835" h="624839">
                <a:moveTo>
                  <a:pt x="0" y="0"/>
                </a:moveTo>
                <a:lnTo>
                  <a:pt x="2512568" y="0"/>
                </a:lnTo>
                <a:lnTo>
                  <a:pt x="2616708" y="104139"/>
                </a:lnTo>
                <a:lnTo>
                  <a:pt x="2616708" y="624839"/>
                </a:lnTo>
                <a:lnTo>
                  <a:pt x="0" y="62483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8738" y="1542033"/>
            <a:ext cx="197866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ru" sz="1800" b="1" spc="-5" dirty="0">
                <a:solidFill>
                  <a:srgbClr val="2E5496"/>
                </a:solidFill>
                <a:latin typeface="Meiryo UI"/>
                <a:cs typeface="Meiryo UI"/>
              </a:rPr>
              <a:t>Приложение</a:t>
            </a:r>
            <a:endParaRPr sz="1800" dirty="0">
              <a:latin typeface="Meiryo UI"/>
              <a:cs typeface="Meiryo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533888" y="5291328"/>
            <a:ext cx="1435607" cy="1211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9320" y="600456"/>
            <a:ext cx="2151888" cy="185928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216640" y="1298448"/>
            <a:ext cx="688848" cy="134112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algn="ctr" rtl="0"/>
            <a:r>
              <a:rPr lang="ru" sz="850" dirty="0">
                <a:solidFill>
                  <a:srgbClr val="343849"/>
                </a:solidFill>
                <a:latin typeface="Verdana"/>
              </a:rPr>
              <a:t>пассажир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875264" y="2133600"/>
            <a:ext cx="1075944" cy="15240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indent="0" algn="ctr" rtl="0"/>
            <a:r>
              <a:rPr lang="ru" sz="850" dirty="0">
                <a:solidFill>
                  <a:srgbClr val="343849"/>
                </a:solidFill>
                <a:latin typeface="Verdana"/>
              </a:rPr>
              <a:t>Автобус/грузовой автомобиль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53319" y="728218"/>
            <a:ext cx="198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ru" sz="1600" spc="-10">
                <a:latin typeface="Malgun Gothic"/>
                <a:cs typeface="Malgun Gothic"/>
              </a:rPr>
              <a:t>4)</a:t>
            </a:r>
            <a:endParaRPr sz="16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1442</Words>
  <Application>Microsoft Office PowerPoint</Application>
  <PresentationFormat>Широкоэкранный</PresentationFormat>
  <Paragraphs>244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 Unicode MS</vt:lpstr>
      <vt:lpstr>Malgun Gothic</vt:lpstr>
      <vt:lpstr>Meiryo UI</vt:lpstr>
      <vt:lpstr>Arial</vt:lpstr>
      <vt:lpstr>Calibri</vt:lpstr>
      <vt:lpstr>Tahoma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Maxim Jokhov</cp:lastModifiedBy>
  <cp:revision>21</cp:revision>
  <dcterms:created xsi:type="dcterms:W3CDTF">2023-02-03T14:56:39Z</dcterms:created>
  <dcterms:modified xsi:type="dcterms:W3CDTF">2023-03-02T21:46:33Z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2023-02-03T00:00:00Z</vt:filetime>
  </property>
</Properties>
</file>