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2" r:id="rId4"/>
    <p:sldId id="264" r:id="rId5"/>
    <p:sldId id="266" r:id="rId6"/>
    <p:sldId id="276" r:id="rId7"/>
    <p:sldId id="289" r:id="rId8"/>
    <p:sldId id="288" r:id="rId9"/>
    <p:sldId id="290" r:id="rId10"/>
    <p:sldId id="291" r:id="rId11"/>
  </p:sldIdLst>
  <p:sldSz cx="6119813" cy="467995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1">
          <p15:clr>
            <a:srgbClr val="A4A3A4"/>
          </p15:clr>
        </p15:guide>
        <p15:guide id="2" pos="192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es_support" initials="s" lastIdx="2" clrIdx="0">
    <p:extLst>
      <p:ext uri="{19B8F6BF-5375-455C-9EA6-DF929625EA0E}">
        <p15:presenceInfo xmlns:p15="http://schemas.microsoft.com/office/powerpoint/2012/main" userId="S-1-5-21-3522899110-2450262937-676506576-1173" providerId="AD"/>
      </p:ext>
    </p:extLst>
  </p:cmAuthor>
  <p:cmAuthor id="2" name="Onya" initials="O" lastIdx="5" clrIdx="1">
    <p:extLst>
      <p:ext uri="{19B8F6BF-5375-455C-9EA6-DF929625EA0E}">
        <p15:presenceInfo xmlns:p15="http://schemas.microsoft.com/office/powerpoint/2012/main" userId="On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9" autoAdjust="0"/>
    <p:restoredTop sz="94660"/>
  </p:normalViewPr>
  <p:slideViewPr>
    <p:cSldViewPr>
      <p:cViewPr>
        <p:scale>
          <a:sx n="117" d="100"/>
          <a:sy n="117" d="100"/>
        </p:scale>
        <p:origin x="1075" y="77"/>
      </p:cViewPr>
      <p:guideLst>
        <p:guide orient="horz" pos="1471"/>
        <p:guide pos="1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2022-07-13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08" y="0"/>
            <a:ext cx="2975240" cy="501640"/>
          </a:xfrm>
          <a:prstGeom prst="rect">
            <a:avLst/>
          </a:prstGeom>
        </p:spPr>
        <p:txBody>
          <a:bodyPr vert="horz" lIns="96359" tIns="48180" rIns="96359" bIns="48180"/>
          <a:lstStyle>
            <a:lvl1pPr algn="r">
              <a:defRPr sz="1300"/>
            </a:lvl1pPr>
          </a:lstStyle>
          <a:p>
            <a:pPr lvl="0">
              <a:defRPr/>
            </a:pPr>
            <a:fld id="{AEB05CAE-AE26-487B-9820-7080910FDA97}" type="datetime1">
              <a:rPr lang="ko-KR" altLang="en-US"/>
              <a:pPr lvl="0">
                <a:defRPr/>
              </a:pPr>
              <a:t>2022-07-13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226265" y="1249362"/>
            <a:ext cx="4413406" cy="337502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4" y="4811573"/>
            <a:ext cx="5492750" cy="3936742"/>
          </a:xfrm>
          <a:prstGeom prst="rect">
            <a:avLst/>
          </a:prstGeom>
        </p:spPr>
        <p:txBody>
          <a:bodyPr vert="horz" lIns="96359" tIns="48180" rIns="96359" bIns="4818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anchor="b"/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08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anchor="b"/>
          <a:lstStyle>
            <a:lvl1pPr algn="r">
              <a:defRPr sz="1300"/>
            </a:lvl1pPr>
          </a:lstStyle>
          <a:p>
            <a:pPr lvl="0">
              <a:defRPr/>
            </a:pPr>
            <a:fld id="{8746021C-90E2-41A0-AB96-258328CABA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360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0"/>
            <a:ext cx="520784" cy="468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81584" y="892175"/>
            <a:ext cx="386912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r="65780" b="77640"/>
          <a:stretch>
            <a:fillRect/>
          </a:stretch>
        </p:blipFill>
        <p:spPr>
          <a:xfrm>
            <a:off x="2675260" y="1196975"/>
            <a:ext cx="1070447" cy="2159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직사각형 9"/>
          <p:cNvSpPr/>
          <p:nvPr/>
        </p:nvSpPr>
        <p:spPr>
          <a:xfrm>
            <a:off x="1993106" y="1167380"/>
            <a:ext cx="609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ko-KR" sz="1400" b="1">
                <a:latin typeface="나눔고딕 ExtraBold"/>
                <a:ea typeface="나눔고딕 ExtraBold"/>
              </a:rPr>
              <a:t>FHD</a:t>
            </a:r>
          </a:p>
        </p:txBody>
      </p:sp>
      <p:sp>
        <p:nvSpPr>
          <p:cNvPr id="14" name="직사각형 9"/>
          <p:cNvSpPr/>
          <p:nvPr/>
        </p:nvSpPr>
        <p:spPr>
          <a:xfrm>
            <a:off x="3593306" y="1167380"/>
            <a:ext cx="609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ko-KR" sz="1400" b="1">
                <a:latin typeface="나눔고딕 ExtraBold"/>
                <a:ea typeface="나눔고딕 ExtraBold"/>
              </a:rPr>
              <a:t>SVM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6906" y="1670934"/>
            <a:ext cx="2514600" cy="877163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700" b="1" dirty="0">
                <a:solidFill>
                  <a:schemeClr val="tx1"/>
                </a:solidFill>
              </a:rPr>
              <a:t>ПАСПОРТ</a:t>
            </a:r>
            <a:endParaRPr lang="ru-RU" altLang="ko-KR" sz="27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altLang="ko-KR" sz="1200" b="1" dirty="0">
                <a:solidFill>
                  <a:srgbClr val="FF0000"/>
                </a:solidFill>
              </a:rPr>
              <a:t>СИСТЕМЫ КРУГОВОГО ОБЗОРА</a:t>
            </a:r>
          </a:p>
          <a:p>
            <a:pPr>
              <a:defRPr/>
            </a:pPr>
            <a:r>
              <a:rPr lang="en-US" altLang="ko-KR" sz="1200" b="1" dirty="0">
                <a:solidFill>
                  <a:srgbClr val="FF0000"/>
                </a:solidFill>
              </a:rPr>
              <a:t>                         FM-3800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E6463-15EB-33B7-1554-01BA65A3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06" y="282575"/>
            <a:ext cx="5029200" cy="60960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ГАРАНТИЙНЫЙ ТАЛОН</a:t>
            </a:r>
            <a:br>
              <a:rPr lang="ru-RU" sz="2800" b="1" dirty="0"/>
            </a:b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C5E281F-03CA-513C-8FF8-31DF4914A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51238"/>
              </p:ext>
            </p:extLst>
          </p:nvPr>
        </p:nvGraphicFramePr>
        <p:xfrm>
          <a:off x="316706" y="587375"/>
          <a:ext cx="4419600" cy="1067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4092571150"/>
                    </a:ext>
                  </a:extLst>
                </a:gridCol>
              </a:tblGrid>
              <a:tr h="93726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ts val="910"/>
                        </a:lnSpc>
                        <a:spcAft>
                          <a:spcPts val="1000"/>
                        </a:spcAft>
                      </a:pPr>
                      <a:r>
                        <a:rPr lang="ru-RU" sz="750" dirty="0">
                          <a:effectLst/>
                        </a:rPr>
                        <a:t> ШТАМП ПРОДАВЦА</a:t>
                      </a:r>
                    </a:p>
                    <a:p>
                      <a:pPr marL="63500" marR="63500" algn="l">
                        <a:lnSpc>
                          <a:spcPts val="91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Отметки о ремонте</a:t>
                      </a:r>
                    </a:p>
                  </a:txBody>
                  <a:tcPr marL="0" marR="0" marT="351790" marB="351790"/>
                </a:tc>
                <a:extLst>
                  <a:ext uri="{0D108BD9-81ED-4DB2-BD59-A6C34878D82A}">
                    <a16:rowId xmlns:a16="http://schemas.microsoft.com/office/drawing/2014/main" val="254411436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061DCC8-04B9-B300-EE23-A06A0CE32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" y="446802"/>
            <a:ext cx="320664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0" algn="l"/>
                <a:tab pos="253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0" algn="l"/>
                <a:tab pos="253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0" algn="l"/>
                <a:tab pos="253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0" algn="l"/>
                <a:tab pos="253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0" algn="l"/>
                <a:tab pos="253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0" algn="l"/>
                <a:tab pos="253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0" algn="l"/>
                <a:tab pos="253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0" algn="l"/>
                <a:tab pos="253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0" algn="l"/>
                <a:tab pos="2532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7450" algn="l"/>
                <a:tab pos="2532063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Серийный номер:	</a:t>
            </a:r>
            <a:endParaRPr kumimoji="0" lang="ru-RU" alt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7450" algn="l"/>
                <a:tab pos="2532063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продажи «	  »	20____</a:t>
            </a:r>
            <a:endParaRPr kumimoji="0" lang="ru-RU" alt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7450" algn="l"/>
                <a:tab pos="2532063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AD84E3D-D7B1-FC83-E5C0-9320EA85B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449940"/>
              </p:ext>
            </p:extLst>
          </p:nvPr>
        </p:nvGraphicFramePr>
        <p:xfrm>
          <a:off x="895826" y="1491366"/>
          <a:ext cx="4328160" cy="3100070"/>
        </p:xfrm>
        <a:graphic>
          <a:graphicData uri="http://schemas.openxmlformats.org/drawingml/2006/table">
            <a:tbl>
              <a:tblPr/>
              <a:tblGrid>
                <a:gridCol w="2172970">
                  <a:extLst>
                    <a:ext uri="{9D8B030D-6E8A-4147-A177-3AD203B41FA5}">
                      <a16:colId xmlns:a16="http://schemas.microsoft.com/office/drawing/2014/main" val="1123903166"/>
                    </a:ext>
                  </a:extLst>
                </a:gridCol>
                <a:gridCol w="2155190">
                  <a:extLst>
                    <a:ext uri="{9D8B030D-6E8A-4147-A177-3AD203B41FA5}">
                      <a16:colId xmlns:a16="http://schemas.microsoft.com/office/drawing/2014/main" val="83514642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marL="431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Заказ-наряда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СЦ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9965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903085"/>
                  </a:ext>
                </a:extLst>
              </a:tr>
              <a:tr h="981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258722"/>
                  </a:ext>
                </a:extLst>
              </a:tr>
              <a:tr h="1002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337816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0B2EAEBC-FB99-D6A7-C231-1F8DF36D7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3" y="1496359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0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5989472" y="4425975"/>
            <a:ext cx="130530" cy="67462"/>
          </a:xfrm>
          <a:custGeom>
            <a:avLst/>
            <a:gdLst>
              <a:gd name="connsiteX0" fmla="*/ 0 w 130530"/>
              <a:gd name="connsiteY0" fmla="*/ 67462 h 67462"/>
              <a:gd name="connsiteX1" fmla="*/ 130530 w 130530"/>
              <a:gd name="connsiteY1" fmla="*/ 67462 h 67462"/>
              <a:gd name="connsiteX2" fmla="*/ 130530 w 130530"/>
              <a:gd name="connsiteY2" fmla="*/ 0 h 67462"/>
              <a:gd name="connsiteX3" fmla="*/ 0 w 130530"/>
              <a:gd name="connsiteY3" fmla="*/ 0 h 67462"/>
              <a:gd name="connsiteX4" fmla="*/ 0 w 130530"/>
              <a:gd name="connsiteY4" fmla="*/ 67462 h 67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0530" h="67462">
                <a:moveTo>
                  <a:pt x="0" y="67462"/>
                </a:moveTo>
                <a:lnTo>
                  <a:pt x="130530" y="67462"/>
                </a:lnTo>
                <a:lnTo>
                  <a:pt x="130530" y="0"/>
                </a:lnTo>
                <a:lnTo>
                  <a:pt x="0" y="0"/>
                </a:lnTo>
                <a:lnTo>
                  <a:pt x="0" y="67462"/>
                </a:ln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28034" y="663575"/>
            <a:ext cx="4994072" cy="56299"/>
          </a:xfrm>
          <a:custGeom>
            <a:avLst/>
            <a:gdLst>
              <a:gd name="connsiteX0" fmla="*/ 8254 w 4345876"/>
              <a:gd name="connsiteY0" fmla="*/ 8255 h 33019"/>
              <a:gd name="connsiteX1" fmla="*/ 4337621 w 4345876"/>
              <a:gd name="connsiteY1" fmla="*/ 8255 h 33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45876" h="33019">
                <a:moveTo>
                  <a:pt x="8254" y="8255"/>
                </a:moveTo>
                <a:lnTo>
                  <a:pt x="4337621" y="8255"/>
                </a:lnTo>
              </a:path>
            </a:pathLst>
          </a:custGeom>
          <a:ln w="12700">
            <a:solidFill>
              <a:srgbClr val="ED163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0" y="0"/>
            <a:ext cx="6120003" cy="85747"/>
          </a:xfrm>
          <a:custGeom>
            <a:avLst/>
            <a:gdLst>
              <a:gd name="connsiteX0" fmla="*/ 0 w 6120003"/>
              <a:gd name="connsiteY0" fmla="*/ 0 h 85747"/>
              <a:gd name="connsiteX1" fmla="*/ 6120003 w 6120003"/>
              <a:gd name="connsiteY1" fmla="*/ 0 h 85747"/>
              <a:gd name="connsiteX2" fmla="*/ 6120003 w 6120003"/>
              <a:gd name="connsiteY2" fmla="*/ 85747 h 85747"/>
              <a:gd name="connsiteX3" fmla="*/ 0 w 6120003"/>
              <a:gd name="connsiteY3" fmla="*/ 85747 h 85747"/>
              <a:gd name="connsiteX4" fmla="*/ 0 w 6120003"/>
              <a:gd name="connsiteY4" fmla="*/ 0 h 85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20003" h="85747">
                <a:moveTo>
                  <a:pt x="0" y="0"/>
                </a:moveTo>
                <a:lnTo>
                  <a:pt x="6120003" y="0"/>
                </a:lnTo>
                <a:lnTo>
                  <a:pt x="6120003" y="85747"/>
                </a:lnTo>
                <a:lnTo>
                  <a:pt x="0" y="85747"/>
                </a:lnTo>
                <a:lnTo>
                  <a:pt x="0" y="0"/>
                </a:ln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25653" y="425653"/>
            <a:ext cx="5268696" cy="3828694"/>
          </a:xfrm>
          <a:custGeom>
            <a:avLst/>
            <a:gdLst>
              <a:gd name="connsiteX0" fmla="*/ 5262346 w 5268696"/>
              <a:gd name="connsiteY0" fmla="*/ 3822344 h 3828694"/>
              <a:gd name="connsiteX1" fmla="*/ 6350 w 5268696"/>
              <a:gd name="connsiteY1" fmla="*/ 3822344 h 3828694"/>
              <a:gd name="connsiteX2" fmla="*/ 6350 w 5268696"/>
              <a:gd name="connsiteY2" fmla="*/ 6350 h 3828694"/>
              <a:gd name="connsiteX3" fmla="*/ 5262346 w 5268696"/>
              <a:gd name="connsiteY3" fmla="*/ 6350 h 3828694"/>
              <a:gd name="connsiteX4" fmla="*/ 5262346 w 5268696"/>
              <a:gd name="connsiteY4" fmla="*/ 3822344 h 38286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68696" h="3828694">
                <a:moveTo>
                  <a:pt x="5262346" y="3822344"/>
                </a:moveTo>
                <a:lnTo>
                  <a:pt x="6350" y="3822344"/>
                </a:lnTo>
                <a:lnTo>
                  <a:pt x="6350" y="6350"/>
                </a:lnTo>
                <a:lnTo>
                  <a:pt x="5262346" y="6350"/>
                </a:lnTo>
                <a:lnTo>
                  <a:pt x="5262346" y="382234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74506" y="4413544"/>
            <a:ext cx="378619" cy="147026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800"/>
              </a:lnSpc>
              <a:tabLst>
                <a:tab pos="127000" algn="l"/>
                <a:tab pos="139700" algn="l"/>
                <a:tab pos="571500" algn="l"/>
                <a:tab pos="762000" algn="l"/>
              </a:tabLst>
              <a:defRPr/>
            </a:pPr>
            <a:r>
              <a:rPr lang="en-US" altLang="ko-KR" sz="60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DELTA</a:t>
            </a:r>
            <a:r>
              <a:rPr lang="en-US" altLang="zh-CN" sz="6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ko-KR" sz="6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zh-CN" sz="600" b="1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0</a:t>
            </a:r>
            <a:r>
              <a:rPr lang="en-US" altLang="ko-KR" sz="600" b="1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2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266398" y="358775"/>
            <a:ext cx="5587206" cy="4377224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marL="342900" indent="-342900">
              <a:lnSpc>
                <a:spcPts val="2000"/>
              </a:lnSpc>
              <a:buAutoNum type="arabicPeriod"/>
              <a:tabLst>
                <a:tab pos="127000" algn="l"/>
                <a:tab pos="139700" algn="l"/>
                <a:tab pos="571500" algn="l"/>
                <a:tab pos="762000" algn="l"/>
              </a:tabLst>
              <a:defRPr/>
            </a:pPr>
            <a:r>
              <a:rPr lang="ru-RU" altLang="zh-CN" sz="16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Меры предосторожности и безопасность </a:t>
            </a:r>
            <a:endParaRPr lang="en-US" altLang="zh-CN" sz="16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2000"/>
              </a:lnSpc>
              <a:tabLst>
                <a:tab pos="127000" algn="l"/>
                <a:tab pos="139700" algn="l"/>
                <a:tab pos="571500" algn="l"/>
                <a:tab pos="762000" algn="l"/>
              </a:tabLst>
              <a:defRPr/>
            </a:pPr>
            <a:r>
              <a:rPr lang="en-US" altLang="ko-KR" sz="16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	</a:t>
            </a:r>
            <a:endParaRPr lang="en-US" altLang="zh-CN" sz="900" b="1" dirty="0">
              <a:solidFill>
                <a:srgbClr val="656263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2000"/>
              </a:lnSpc>
              <a:tabLst>
                <a:tab pos="431800" algn="l"/>
                <a:tab pos="635000" algn="l"/>
              </a:tabLst>
              <a:defRPr/>
            </a:pPr>
            <a:r>
              <a:rPr lang="ko-KR" altLang="en-US" sz="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             </a:t>
            </a:r>
            <a:r>
              <a:rPr lang="en-US" altLang="zh-CN" sz="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1-1</a:t>
            </a:r>
            <a:r>
              <a:rPr lang="en-US" altLang="zh-CN" sz="9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zh-CN" sz="9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Предписания по безопасности</a:t>
            </a:r>
            <a:endParaRPr lang="en-US" altLang="zh-CN" sz="9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  <a:p>
            <a:pPr lvl="1">
              <a:lnSpc>
                <a:spcPts val="1100"/>
              </a:lnSpc>
              <a:tabLst>
                <a:tab pos="127000" algn="l"/>
                <a:tab pos="139700" algn="l"/>
                <a:tab pos="571500" algn="l"/>
                <a:tab pos="762000" algn="l"/>
              </a:tabLst>
              <a:defRPr/>
            </a:pPr>
            <a:r>
              <a:rPr lang="ko-KR" altLang="en-US" sz="600" dirty="0">
                <a:latin typeface="나눔고딕"/>
                <a:ea typeface="나눔고딕"/>
              </a:rPr>
              <a:t>       </a:t>
            </a:r>
            <a:r>
              <a:rPr lang="en-US" altLang="zh-CN" sz="600" dirty="0">
                <a:latin typeface="나눔고딕"/>
                <a:ea typeface="나눔고딕"/>
              </a:rPr>
              <a:t>1. </a:t>
            </a:r>
            <a:r>
              <a:rPr lang="ru-RU" altLang="zh-CN" sz="600" dirty="0">
                <a:latin typeface="나눔고딕"/>
                <a:ea typeface="나눔고딕"/>
              </a:rPr>
              <a:t>О неисправностях и предосторожностях</a:t>
            </a:r>
            <a:r>
              <a:rPr lang="en-US" altLang="zh-CN" sz="600" dirty="0">
                <a:latin typeface="나눔고딕"/>
                <a:ea typeface="나눔고딕"/>
              </a:rPr>
              <a:t>.</a:t>
            </a:r>
          </a:p>
          <a:p>
            <a:pPr lvl="1">
              <a:lnSpc>
                <a:spcPts val="1100"/>
              </a:lnSpc>
              <a:tabLst>
                <a:tab pos="127000" algn="l"/>
                <a:tab pos="139700" algn="l"/>
                <a:tab pos="571500" algn="l"/>
                <a:tab pos="762000" algn="l"/>
              </a:tabLst>
              <a:defRPr/>
            </a:pPr>
            <a:r>
              <a:rPr lang="ko-KR" altLang="en-US" sz="600" dirty="0">
                <a:latin typeface="나눔고딕"/>
                <a:ea typeface="나눔고딕"/>
              </a:rPr>
              <a:t>       </a:t>
            </a:r>
            <a:r>
              <a:rPr lang="en-US" altLang="zh-CN" sz="600" dirty="0">
                <a:latin typeface="나눔고딕"/>
                <a:ea typeface="나눔고딕"/>
              </a:rPr>
              <a:t>2. </a:t>
            </a:r>
            <a:r>
              <a:rPr lang="ru-RU" altLang="zh-CN" sz="600" dirty="0">
                <a:latin typeface="나눔고딕"/>
                <a:ea typeface="나눔고딕"/>
              </a:rPr>
              <a:t>Наша цель - исключение неисправностей</a:t>
            </a:r>
            <a:r>
              <a:rPr lang="en-US" altLang="zh-CN" sz="600" dirty="0">
                <a:latin typeface="나눔고딕"/>
                <a:ea typeface="나눔고딕"/>
              </a:rPr>
              <a:t>.</a:t>
            </a:r>
          </a:p>
          <a:p>
            <a:pPr lvl="1"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ko-KR" altLang="en-US" sz="600" dirty="0">
                <a:latin typeface="나눔고딕"/>
                <a:ea typeface="나눔고딕"/>
              </a:rPr>
              <a:t>       </a:t>
            </a:r>
            <a:r>
              <a:rPr lang="en-US" altLang="zh-CN" sz="600" dirty="0">
                <a:latin typeface="나눔고딕"/>
                <a:ea typeface="나눔고딕"/>
              </a:rPr>
              <a:t>3. </a:t>
            </a:r>
            <a:r>
              <a:rPr lang="ru-RU" altLang="zh-CN" sz="600" dirty="0">
                <a:latin typeface="나눔고딕"/>
                <a:ea typeface="나눔고딕"/>
              </a:rPr>
              <a:t>Максимальная защита прибора</a:t>
            </a:r>
            <a:r>
              <a:rPr lang="en-US" altLang="zh-CN" sz="600" dirty="0">
                <a:latin typeface="나눔고딕"/>
                <a:ea typeface="나눔고딕"/>
              </a:rPr>
              <a:t>.</a:t>
            </a:r>
          </a:p>
          <a:p>
            <a:pPr>
              <a:tabLst>
                <a:tab pos="431800" algn="l"/>
                <a:tab pos="635000" algn="l"/>
              </a:tabLst>
              <a:defRPr/>
            </a:pPr>
            <a:r>
              <a:rPr lang="en-US" altLang="zh-CN" sz="1600" dirty="0">
                <a:latin typeface="나눔고딕"/>
                <a:ea typeface="나눔고딕"/>
              </a:rPr>
              <a:t>	</a:t>
            </a:r>
            <a:r>
              <a:rPr lang="en-US" altLang="zh-CN" sz="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1-2</a:t>
            </a:r>
            <a:r>
              <a:rPr lang="en-US" altLang="zh-CN" sz="9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zh-CN" sz="9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Гарантия и ответственность</a:t>
            </a:r>
            <a:endParaRPr lang="en-US" altLang="zh-CN" sz="9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en-US" altLang="zh-CN" sz="1600" dirty="0">
                <a:latin typeface="나눔고딕"/>
                <a:ea typeface="나눔고딕"/>
              </a:rPr>
              <a:t>		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1.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Этот прибор создан для помощи водителю безопасно управлять ТС во время движения и парковки.</a:t>
            </a:r>
            <a:endParaRPr lang="en-US" altLang="zh-CN" sz="6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ko-KR" altLang="en-US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                             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2.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Изображение, транслируемое на мониторе, может отличаться от фактической ситуации.</a:t>
            </a:r>
            <a:endParaRPr lang="en-US" altLang="zh-CN" sz="6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ko-KR" altLang="en-US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                             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3.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Мы не несем ответственность за повреждения, если во время вождения или парковки водитель рассматривал изображение монитора.</a:t>
            </a:r>
            <a:endParaRPr lang="en-US" altLang="zh-CN" sz="6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ko-KR" altLang="en-US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                             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4.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Мы не несем ответственность за дефекты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SD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или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HDD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карт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.</a:t>
            </a: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ko-KR" altLang="en-US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                             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5.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Мы не несем ответственность за  ошибки при записи видео по причине неисправности места хранения информации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.</a:t>
            </a: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ko-KR" altLang="en-US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                             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6.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Мы не несем ответственность за неисправности прибора из-за дефектов аккумулятора.</a:t>
            </a:r>
            <a:endParaRPr lang="en-US" altLang="zh-CN" sz="6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  <a:p>
            <a:pPr>
              <a:tabLst>
                <a:tab pos="431800" algn="l"/>
                <a:tab pos="635000" algn="l"/>
              </a:tabLst>
              <a:defRPr/>
            </a:pPr>
            <a:r>
              <a:rPr lang="en-US" altLang="zh-CN" sz="1600" dirty="0">
                <a:latin typeface="나눔고딕"/>
                <a:ea typeface="나눔고딕"/>
              </a:rPr>
              <a:t>	</a:t>
            </a:r>
            <a:r>
              <a:rPr lang="en-US" altLang="zh-CN" sz="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1-3</a:t>
            </a:r>
            <a:r>
              <a:rPr lang="en-US" altLang="zh-CN" sz="9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zh-CN" sz="9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Меры предосторожности во время пользования			</a:t>
            </a:r>
            <a:endParaRPr lang="en-US" altLang="zh-CN" sz="9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en-US" altLang="zh-CN" sz="1600" dirty="0">
                <a:latin typeface="나눔고딕"/>
                <a:ea typeface="나눔고딕"/>
              </a:rPr>
              <a:t>		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1.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Рекомендуется использовать родные запчасти и аксессуары к этому прибору.</a:t>
            </a:r>
            <a:endParaRPr lang="en-US" altLang="zh-CN" sz="6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ko-KR" altLang="en-US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                             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2.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Причиной неисправностей и отказа в бесплатном сервисе в рамках гарантийного периода служат ситуации, когда пользователь по 			    собственной инициативе разбирает, ремонтирует или меняет комплектацию модели.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</a:t>
            </a: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		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3.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ЭБУ (Электронный блок управления-«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ECU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») и монитор не водонепроницаемы, поэтому следует предупреждать погружение в воду в   		    случае наводнений.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</a:t>
            </a: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		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4.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Изображение на мониторе может быть разной яркости в зависимости от освещения вокруг ТС.</a:t>
            </a:r>
            <a:endParaRPr lang="en-US" altLang="zh-CN" sz="6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ko-KR" altLang="en-US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                             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5.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Основной прибор крепится внутри автомобиля и излучение тепла не является неисправностью.</a:t>
            </a:r>
            <a:endParaRPr lang="en-US" altLang="zh-CN" sz="6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ko-KR" altLang="en-US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                             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6.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Во время движения по серпантину может сложиться представление, что маршрут искажен, однако это не неисправность. </a:t>
            </a:r>
            <a:endParaRPr lang="en-US" altLang="zh-CN" sz="6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ko-KR" altLang="en-US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                             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7.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Продукция, установленная с согласия заказчика, не подлежит возврату. (Замена возможна лишь в случае брака) </a:t>
            </a:r>
            <a:endParaRPr lang="en-US" altLang="zh-CN" sz="6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ko-KR" altLang="en-US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                             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8.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В ночное время в зависимости от освещенности может появится искажение изображения и визуальный шум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.</a:t>
            </a:r>
          </a:p>
          <a:p>
            <a:pPr>
              <a:lnSpc>
                <a:spcPts val="1100"/>
              </a:lnSpc>
              <a:tabLst>
                <a:tab pos="431800" algn="l"/>
                <a:tab pos="635000" algn="l"/>
              </a:tabLst>
              <a:defRPr/>
            </a:pPr>
            <a:r>
              <a:rPr lang="ko-KR" altLang="en-US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                             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9. 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Периодически перед использованием сохраненные данные должны форматироваться. 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(</a:t>
            </a:r>
            <a:r>
              <a:rPr lang="ru-RU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Рекомендуемый промежуток:   			    форматирование минимум раз в месяц</a:t>
            </a:r>
            <a:r>
              <a:rPr lang="en-US" altLang="zh-CN" sz="6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)</a:t>
            </a:r>
          </a:p>
          <a:p>
            <a:pPr>
              <a:lnSpc>
                <a:spcPts val="1000"/>
              </a:lnSpc>
              <a:tabLst>
                <a:tab pos="431800" algn="l"/>
                <a:tab pos="635000" algn="l"/>
              </a:tabLst>
              <a:defRPr/>
            </a:pPr>
            <a:endParaRPr lang="en-US" altLang="ko-KR" sz="600" dirty="0">
              <a:latin typeface="나눔고딕"/>
              <a:ea typeface="나눔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>
            <a:off x="773906" y="2380672"/>
            <a:ext cx="589610" cy="589610"/>
          </a:xfrm>
          <a:custGeom>
            <a:avLst/>
            <a:gdLst>
              <a:gd name="connsiteX0" fmla="*/ 589610 w 589610"/>
              <a:gd name="connsiteY0" fmla="*/ 294805 h 589610"/>
              <a:gd name="connsiteX1" fmla="*/ 294805 w 589610"/>
              <a:gd name="connsiteY1" fmla="*/ 589610 h 589610"/>
              <a:gd name="connsiteX2" fmla="*/ 0 w 589610"/>
              <a:gd name="connsiteY2" fmla="*/ 294805 h 589610"/>
              <a:gd name="connsiteX3" fmla="*/ 294805 w 589610"/>
              <a:gd name="connsiteY3" fmla="*/ 0 h 589610"/>
              <a:gd name="connsiteX4" fmla="*/ 589610 w 589610"/>
              <a:gd name="connsiteY4" fmla="*/ 294805 h 5896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9610" h="589610">
                <a:moveTo>
                  <a:pt x="589610" y="294805"/>
                </a:moveTo>
                <a:cubicBezTo>
                  <a:pt x="589610" y="457619"/>
                  <a:pt x="457619" y="589610"/>
                  <a:pt x="294805" y="589610"/>
                </a:cubicBezTo>
                <a:cubicBezTo>
                  <a:pt x="131991" y="589610"/>
                  <a:pt x="0" y="457619"/>
                  <a:pt x="0" y="294805"/>
                </a:cubicBezTo>
                <a:cubicBezTo>
                  <a:pt x="0" y="131991"/>
                  <a:pt x="131991" y="0"/>
                  <a:pt x="294805" y="0"/>
                </a:cubicBezTo>
                <a:cubicBezTo>
                  <a:pt x="457619" y="0"/>
                  <a:pt x="589610" y="131991"/>
                  <a:pt x="589610" y="294805"/>
                </a:cubicBez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409626" y="2380672"/>
            <a:ext cx="589610" cy="589610"/>
          </a:xfrm>
          <a:custGeom>
            <a:avLst/>
            <a:gdLst>
              <a:gd name="connsiteX0" fmla="*/ 589610 w 589610"/>
              <a:gd name="connsiteY0" fmla="*/ 294805 h 589610"/>
              <a:gd name="connsiteX1" fmla="*/ 294804 w 589610"/>
              <a:gd name="connsiteY1" fmla="*/ 589610 h 589610"/>
              <a:gd name="connsiteX2" fmla="*/ 0 w 589610"/>
              <a:gd name="connsiteY2" fmla="*/ 294805 h 589610"/>
              <a:gd name="connsiteX3" fmla="*/ 294804 w 589610"/>
              <a:gd name="connsiteY3" fmla="*/ 0 h 589610"/>
              <a:gd name="connsiteX4" fmla="*/ 589610 w 589610"/>
              <a:gd name="connsiteY4" fmla="*/ 294805 h 5896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9610" h="589610">
                <a:moveTo>
                  <a:pt x="589610" y="294805"/>
                </a:moveTo>
                <a:cubicBezTo>
                  <a:pt x="589610" y="457619"/>
                  <a:pt x="457618" y="589610"/>
                  <a:pt x="294804" y="589610"/>
                </a:cubicBezTo>
                <a:cubicBezTo>
                  <a:pt x="131978" y="589610"/>
                  <a:pt x="0" y="457619"/>
                  <a:pt x="0" y="294805"/>
                </a:cubicBezTo>
                <a:cubicBezTo>
                  <a:pt x="0" y="131991"/>
                  <a:pt x="131978" y="0"/>
                  <a:pt x="294804" y="0"/>
                </a:cubicBezTo>
                <a:cubicBezTo>
                  <a:pt x="457618" y="0"/>
                  <a:pt x="589610" y="131991"/>
                  <a:pt x="589610" y="294805"/>
                </a:cubicBez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773906" y="3170321"/>
            <a:ext cx="589610" cy="589610"/>
          </a:xfrm>
          <a:custGeom>
            <a:avLst/>
            <a:gdLst>
              <a:gd name="connsiteX0" fmla="*/ 589610 w 589610"/>
              <a:gd name="connsiteY0" fmla="*/ 294805 h 589610"/>
              <a:gd name="connsiteX1" fmla="*/ 294805 w 589610"/>
              <a:gd name="connsiteY1" fmla="*/ 589609 h 589610"/>
              <a:gd name="connsiteX2" fmla="*/ 0 w 589610"/>
              <a:gd name="connsiteY2" fmla="*/ 294805 h 589610"/>
              <a:gd name="connsiteX3" fmla="*/ 294805 w 589610"/>
              <a:gd name="connsiteY3" fmla="*/ 0 h 589610"/>
              <a:gd name="connsiteX4" fmla="*/ 589610 w 589610"/>
              <a:gd name="connsiteY4" fmla="*/ 294805 h 5896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9610" h="589610">
                <a:moveTo>
                  <a:pt x="589610" y="294805"/>
                </a:moveTo>
                <a:cubicBezTo>
                  <a:pt x="589610" y="457619"/>
                  <a:pt x="457619" y="589609"/>
                  <a:pt x="294805" y="589609"/>
                </a:cubicBezTo>
                <a:cubicBezTo>
                  <a:pt x="131991" y="589609"/>
                  <a:pt x="0" y="457619"/>
                  <a:pt x="0" y="294805"/>
                </a:cubicBezTo>
                <a:cubicBezTo>
                  <a:pt x="0" y="131990"/>
                  <a:pt x="131991" y="0"/>
                  <a:pt x="294805" y="0"/>
                </a:cubicBezTo>
                <a:cubicBezTo>
                  <a:pt x="457619" y="0"/>
                  <a:pt x="589610" y="131990"/>
                  <a:pt x="589610" y="294805"/>
                </a:cubicBez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409626" y="3170321"/>
            <a:ext cx="589610" cy="589610"/>
          </a:xfrm>
          <a:custGeom>
            <a:avLst/>
            <a:gdLst>
              <a:gd name="connsiteX0" fmla="*/ 589610 w 589610"/>
              <a:gd name="connsiteY0" fmla="*/ 294805 h 589610"/>
              <a:gd name="connsiteX1" fmla="*/ 294804 w 589610"/>
              <a:gd name="connsiteY1" fmla="*/ 589609 h 589610"/>
              <a:gd name="connsiteX2" fmla="*/ 0 w 589610"/>
              <a:gd name="connsiteY2" fmla="*/ 294805 h 589610"/>
              <a:gd name="connsiteX3" fmla="*/ 294804 w 589610"/>
              <a:gd name="connsiteY3" fmla="*/ 0 h 589610"/>
              <a:gd name="connsiteX4" fmla="*/ 589610 w 589610"/>
              <a:gd name="connsiteY4" fmla="*/ 294805 h 5896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9610" h="589610">
                <a:moveTo>
                  <a:pt x="589610" y="294805"/>
                </a:moveTo>
                <a:cubicBezTo>
                  <a:pt x="589610" y="457619"/>
                  <a:pt x="457618" y="589609"/>
                  <a:pt x="294804" y="589609"/>
                </a:cubicBezTo>
                <a:cubicBezTo>
                  <a:pt x="131978" y="589609"/>
                  <a:pt x="0" y="457619"/>
                  <a:pt x="0" y="294805"/>
                </a:cubicBezTo>
                <a:cubicBezTo>
                  <a:pt x="0" y="131990"/>
                  <a:pt x="131978" y="0"/>
                  <a:pt x="294804" y="0"/>
                </a:cubicBezTo>
                <a:cubicBezTo>
                  <a:pt x="457618" y="0"/>
                  <a:pt x="589610" y="131990"/>
                  <a:pt x="589610" y="294805"/>
                </a:cubicBez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3623267" y="2794068"/>
            <a:ext cx="162916" cy="41706"/>
          </a:xfrm>
          <a:custGeom>
            <a:avLst/>
            <a:gdLst>
              <a:gd name="connsiteX0" fmla="*/ 0 w 162916"/>
              <a:gd name="connsiteY0" fmla="*/ 20853 h 41706"/>
              <a:gd name="connsiteX1" fmla="*/ 162916 w 162916"/>
              <a:gd name="connsiteY1" fmla="*/ 20853 h 417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2916" h="41706">
                <a:moveTo>
                  <a:pt x="0" y="20853"/>
                </a:moveTo>
                <a:lnTo>
                  <a:pt x="162916" y="20853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584925" y="2604485"/>
            <a:ext cx="233755" cy="101409"/>
          </a:xfrm>
          <a:custGeom>
            <a:avLst/>
            <a:gdLst>
              <a:gd name="connsiteX0" fmla="*/ 14503 w 233755"/>
              <a:gd name="connsiteY0" fmla="*/ 101409 h 101409"/>
              <a:gd name="connsiteX1" fmla="*/ 29082 w 233755"/>
              <a:gd name="connsiteY1" fmla="*/ 86905 h 101409"/>
              <a:gd name="connsiteX2" fmla="*/ 28181 w 233755"/>
              <a:gd name="connsiteY2" fmla="*/ 82791 h 101409"/>
              <a:gd name="connsiteX3" fmla="*/ 94551 w 233755"/>
              <a:gd name="connsiteY3" fmla="*/ 29959 h 101409"/>
              <a:gd name="connsiteX4" fmla="*/ 102755 w 233755"/>
              <a:gd name="connsiteY4" fmla="*/ 32804 h 101409"/>
              <a:gd name="connsiteX5" fmla="*/ 109715 w 233755"/>
              <a:gd name="connsiteY5" fmla="*/ 30784 h 101409"/>
              <a:gd name="connsiteX6" fmla="*/ 147294 w 233755"/>
              <a:gd name="connsiteY6" fmla="*/ 62687 h 101409"/>
              <a:gd name="connsiteX7" fmla="*/ 146773 w 233755"/>
              <a:gd name="connsiteY7" fmla="*/ 65150 h 101409"/>
              <a:gd name="connsiteX8" fmla="*/ 161353 w 233755"/>
              <a:gd name="connsiteY8" fmla="*/ 79730 h 101409"/>
              <a:gd name="connsiteX9" fmla="*/ 175856 w 233755"/>
              <a:gd name="connsiteY9" fmla="*/ 65150 h 101409"/>
              <a:gd name="connsiteX10" fmla="*/ 175031 w 233755"/>
              <a:gd name="connsiteY10" fmla="*/ 61201 h 101409"/>
              <a:gd name="connsiteX11" fmla="*/ 212623 w 233755"/>
              <a:gd name="connsiteY11" fmla="*/ 27279 h 101409"/>
              <a:gd name="connsiteX12" fmla="*/ 219265 w 233755"/>
              <a:gd name="connsiteY12" fmla="*/ 29057 h 101409"/>
              <a:gd name="connsiteX13" fmla="*/ 233755 w 233755"/>
              <a:gd name="connsiteY13" fmla="*/ 14579 h 101409"/>
              <a:gd name="connsiteX14" fmla="*/ 219265 w 233755"/>
              <a:gd name="connsiteY14" fmla="*/ 0 h 101409"/>
              <a:gd name="connsiteX15" fmla="*/ 204761 w 233755"/>
              <a:gd name="connsiteY15" fmla="*/ 14579 h 101409"/>
              <a:gd name="connsiteX16" fmla="*/ 205816 w 233755"/>
              <a:gd name="connsiteY16" fmla="*/ 19951 h 101409"/>
              <a:gd name="connsiteX17" fmla="*/ 169036 w 233755"/>
              <a:gd name="connsiteY17" fmla="*/ 53200 h 101409"/>
              <a:gd name="connsiteX18" fmla="*/ 161353 w 233755"/>
              <a:gd name="connsiteY18" fmla="*/ 50660 h 101409"/>
              <a:gd name="connsiteX19" fmla="*/ 152450 w 233755"/>
              <a:gd name="connsiteY19" fmla="*/ 54025 h 101409"/>
              <a:gd name="connsiteX20" fmla="*/ 116280 w 233755"/>
              <a:gd name="connsiteY20" fmla="*/ 23240 h 101409"/>
              <a:gd name="connsiteX21" fmla="*/ 117259 w 233755"/>
              <a:gd name="connsiteY21" fmla="*/ 18300 h 101409"/>
              <a:gd name="connsiteX22" fmla="*/ 102755 w 233755"/>
              <a:gd name="connsiteY22" fmla="*/ 3721 h 101409"/>
              <a:gd name="connsiteX23" fmla="*/ 88277 w 233755"/>
              <a:gd name="connsiteY23" fmla="*/ 18300 h 101409"/>
              <a:gd name="connsiteX24" fmla="*/ 89230 w 233755"/>
              <a:gd name="connsiteY24" fmla="*/ 23317 h 101409"/>
              <a:gd name="connsiteX25" fmla="*/ 22580 w 233755"/>
              <a:gd name="connsiteY25" fmla="*/ 75183 h 101409"/>
              <a:gd name="connsiteX26" fmla="*/ 14503 w 233755"/>
              <a:gd name="connsiteY26" fmla="*/ 72402 h 101409"/>
              <a:gd name="connsiteX27" fmla="*/ 0 w 233755"/>
              <a:gd name="connsiteY27" fmla="*/ 86905 h 101409"/>
              <a:gd name="connsiteX28" fmla="*/ 14503 w 233755"/>
              <a:gd name="connsiteY28" fmla="*/ 101409 h 1014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233755" h="101409">
                <a:moveTo>
                  <a:pt x="14503" y="101409"/>
                </a:moveTo>
                <a:cubicBezTo>
                  <a:pt x="22504" y="101409"/>
                  <a:pt x="29082" y="94906"/>
                  <a:pt x="29082" y="86905"/>
                </a:cubicBezTo>
                <a:cubicBezTo>
                  <a:pt x="29082" y="85496"/>
                  <a:pt x="28625" y="84137"/>
                  <a:pt x="28181" y="82791"/>
                </a:cubicBezTo>
                <a:cubicBezTo>
                  <a:pt x="46799" y="67855"/>
                  <a:pt x="79590" y="41478"/>
                  <a:pt x="94551" y="29959"/>
                </a:cubicBezTo>
                <a:cubicBezTo>
                  <a:pt x="96862" y="31597"/>
                  <a:pt x="99618" y="32804"/>
                  <a:pt x="102755" y="32804"/>
                </a:cubicBezTo>
                <a:cubicBezTo>
                  <a:pt x="105295" y="32804"/>
                  <a:pt x="107606" y="31978"/>
                  <a:pt x="109715" y="30784"/>
                </a:cubicBezTo>
                <a:cubicBezTo>
                  <a:pt x="119341" y="38925"/>
                  <a:pt x="135635" y="52831"/>
                  <a:pt x="147294" y="62687"/>
                </a:cubicBezTo>
                <a:cubicBezTo>
                  <a:pt x="147154" y="63588"/>
                  <a:pt x="146773" y="64338"/>
                  <a:pt x="146773" y="65150"/>
                </a:cubicBezTo>
                <a:cubicBezTo>
                  <a:pt x="146773" y="73228"/>
                  <a:pt x="153276" y="79730"/>
                  <a:pt x="161353" y="79730"/>
                </a:cubicBezTo>
                <a:cubicBezTo>
                  <a:pt x="169354" y="79730"/>
                  <a:pt x="175856" y="73228"/>
                  <a:pt x="175856" y="65150"/>
                </a:cubicBezTo>
                <a:cubicBezTo>
                  <a:pt x="175856" y="63741"/>
                  <a:pt x="175386" y="62483"/>
                  <a:pt x="175031" y="61201"/>
                </a:cubicBezTo>
                <a:lnTo>
                  <a:pt x="212623" y="27279"/>
                </a:lnTo>
                <a:cubicBezTo>
                  <a:pt x="214629" y="28308"/>
                  <a:pt x="216788" y="29057"/>
                  <a:pt x="219265" y="29057"/>
                </a:cubicBezTo>
                <a:cubicBezTo>
                  <a:pt x="227253" y="29057"/>
                  <a:pt x="233755" y="22567"/>
                  <a:pt x="233755" y="14579"/>
                </a:cubicBezTo>
                <a:cubicBezTo>
                  <a:pt x="233755" y="6502"/>
                  <a:pt x="227253" y="0"/>
                  <a:pt x="219265" y="0"/>
                </a:cubicBezTo>
                <a:cubicBezTo>
                  <a:pt x="211188" y="0"/>
                  <a:pt x="204761" y="6502"/>
                  <a:pt x="204761" y="14579"/>
                </a:cubicBezTo>
                <a:cubicBezTo>
                  <a:pt x="204761" y="16433"/>
                  <a:pt x="205142" y="18300"/>
                  <a:pt x="205816" y="19951"/>
                </a:cubicBezTo>
                <a:cubicBezTo>
                  <a:pt x="195351" y="29438"/>
                  <a:pt x="179146" y="44094"/>
                  <a:pt x="169036" y="53200"/>
                </a:cubicBezTo>
                <a:cubicBezTo>
                  <a:pt x="166801" y="51701"/>
                  <a:pt x="164261" y="50660"/>
                  <a:pt x="161353" y="50660"/>
                </a:cubicBezTo>
                <a:cubicBezTo>
                  <a:pt x="157911" y="50660"/>
                  <a:pt x="154926" y="52019"/>
                  <a:pt x="152450" y="54025"/>
                </a:cubicBezTo>
                <a:cubicBezTo>
                  <a:pt x="142811" y="45796"/>
                  <a:pt x="127342" y="32651"/>
                  <a:pt x="116280" y="23240"/>
                </a:cubicBezTo>
                <a:cubicBezTo>
                  <a:pt x="116890" y="21666"/>
                  <a:pt x="117259" y="20104"/>
                  <a:pt x="117259" y="18300"/>
                </a:cubicBezTo>
                <a:cubicBezTo>
                  <a:pt x="117259" y="10236"/>
                  <a:pt x="110756" y="3721"/>
                  <a:pt x="102755" y="3721"/>
                </a:cubicBezTo>
                <a:cubicBezTo>
                  <a:pt x="94754" y="3721"/>
                  <a:pt x="88277" y="10236"/>
                  <a:pt x="88277" y="18300"/>
                </a:cubicBezTo>
                <a:cubicBezTo>
                  <a:pt x="88277" y="20104"/>
                  <a:pt x="88632" y="21742"/>
                  <a:pt x="89230" y="23317"/>
                </a:cubicBezTo>
                <a:lnTo>
                  <a:pt x="22580" y="75183"/>
                </a:lnTo>
                <a:cubicBezTo>
                  <a:pt x="20256" y="73532"/>
                  <a:pt x="17564" y="72402"/>
                  <a:pt x="14503" y="72402"/>
                </a:cubicBezTo>
                <a:cubicBezTo>
                  <a:pt x="6502" y="72402"/>
                  <a:pt x="0" y="78917"/>
                  <a:pt x="0" y="86905"/>
                </a:cubicBezTo>
                <a:cubicBezTo>
                  <a:pt x="0" y="94906"/>
                  <a:pt x="6502" y="101409"/>
                  <a:pt x="14503" y="10140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597410" y="3381475"/>
            <a:ext cx="215594" cy="167271"/>
          </a:xfrm>
          <a:custGeom>
            <a:avLst/>
            <a:gdLst>
              <a:gd name="connsiteX0" fmla="*/ 108102 w 215594"/>
              <a:gd name="connsiteY0" fmla="*/ 0 h 167271"/>
              <a:gd name="connsiteX1" fmla="*/ 76873 w 215594"/>
              <a:gd name="connsiteY1" fmla="*/ 749 h 167271"/>
              <a:gd name="connsiteX2" fmla="*/ 0 w 215594"/>
              <a:gd name="connsiteY2" fmla="*/ 98945 h 167271"/>
              <a:gd name="connsiteX3" fmla="*/ 37452 w 215594"/>
              <a:gd name="connsiteY3" fmla="*/ 129578 h 167271"/>
              <a:gd name="connsiteX4" fmla="*/ 57899 w 215594"/>
              <a:gd name="connsiteY4" fmla="*/ 167271 h 167271"/>
              <a:gd name="connsiteX5" fmla="*/ 158292 w 215594"/>
              <a:gd name="connsiteY5" fmla="*/ 167271 h 167271"/>
              <a:gd name="connsiteX6" fmla="*/ 178752 w 215594"/>
              <a:gd name="connsiteY6" fmla="*/ 129578 h 167271"/>
              <a:gd name="connsiteX7" fmla="*/ 215594 w 215594"/>
              <a:gd name="connsiteY7" fmla="*/ 99707 h 167271"/>
              <a:gd name="connsiteX8" fmla="*/ 140271 w 215594"/>
              <a:gd name="connsiteY8" fmla="*/ 812 h 167271"/>
              <a:gd name="connsiteX9" fmla="*/ 108102 w 215594"/>
              <a:gd name="connsiteY9" fmla="*/ 0 h 167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15594" h="167271">
                <a:moveTo>
                  <a:pt x="108102" y="0"/>
                </a:moveTo>
                <a:cubicBezTo>
                  <a:pt x="97015" y="0"/>
                  <a:pt x="86652" y="279"/>
                  <a:pt x="76873" y="749"/>
                </a:cubicBezTo>
                <a:lnTo>
                  <a:pt x="0" y="98945"/>
                </a:lnTo>
                <a:cubicBezTo>
                  <a:pt x="11887" y="105790"/>
                  <a:pt x="24536" y="115595"/>
                  <a:pt x="37452" y="129578"/>
                </a:cubicBezTo>
                <a:cubicBezTo>
                  <a:pt x="47904" y="140855"/>
                  <a:pt x="54203" y="154051"/>
                  <a:pt x="57899" y="167271"/>
                </a:cubicBezTo>
                <a:lnTo>
                  <a:pt x="158292" y="167271"/>
                </a:lnTo>
                <a:cubicBezTo>
                  <a:pt x="162000" y="154051"/>
                  <a:pt x="168312" y="140855"/>
                  <a:pt x="178752" y="129578"/>
                </a:cubicBezTo>
                <a:cubicBezTo>
                  <a:pt x="191337" y="115976"/>
                  <a:pt x="203911" y="106387"/>
                  <a:pt x="215594" y="99707"/>
                </a:cubicBezTo>
                <a:lnTo>
                  <a:pt x="140271" y="812"/>
                </a:lnTo>
                <a:cubicBezTo>
                  <a:pt x="130212" y="317"/>
                  <a:pt x="119557" y="0"/>
                  <a:pt x="10810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09562" y="612150"/>
            <a:ext cx="5264944" cy="58653"/>
          </a:xfrm>
          <a:custGeom>
            <a:avLst/>
            <a:gdLst>
              <a:gd name="connsiteX0" fmla="*/ 8254 w 4345876"/>
              <a:gd name="connsiteY0" fmla="*/ 8255 h 33019"/>
              <a:gd name="connsiteX1" fmla="*/ 4337621 w 4345876"/>
              <a:gd name="connsiteY1" fmla="*/ 8255 h 33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45876" h="33019">
                <a:moveTo>
                  <a:pt x="8254" y="8255"/>
                </a:moveTo>
                <a:lnTo>
                  <a:pt x="4337621" y="8255"/>
                </a:lnTo>
              </a:path>
            </a:pathLst>
          </a:custGeom>
          <a:ln w="12700">
            <a:solidFill>
              <a:srgbClr val="ED163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0" y="0"/>
            <a:ext cx="6120003" cy="85747"/>
          </a:xfrm>
          <a:custGeom>
            <a:avLst/>
            <a:gdLst>
              <a:gd name="connsiteX0" fmla="*/ 0 w 6120003"/>
              <a:gd name="connsiteY0" fmla="*/ 0 h 85747"/>
              <a:gd name="connsiteX1" fmla="*/ 6120003 w 6120003"/>
              <a:gd name="connsiteY1" fmla="*/ 0 h 85747"/>
              <a:gd name="connsiteX2" fmla="*/ 6120003 w 6120003"/>
              <a:gd name="connsiteY2" fmla="*/ 85747 h 85747"/>
              <a:gd name="connsiteX3" fmla="*/ 0 w 6120003"/>
              <a:gd name="connsiteY3" fmla="*/ 85747 h 85747"/>
              <a:gd name="connsiteX4" fmla="*/ 0 w 6120003"/>
              <a:gd name="connsiteY4" fmla="*/ 0 h 85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20003" h="85747">
                <a:moveTo>
                  <a:pt x="0" y="0"/>
                </a:moveTo>
                <a:lnTo>
                  <a:pt x="6120003" y="0"/>
                </a:lnTo>
                <a:lnTo>
                  <a:pt x="6120003" y="85747"/>
                </a:lnTo>
                <a:lnTo>
                  <a:pt x="0" y="85747"/>
                </a:lnTo>
                <a:lnTo>
                  <a:pt x="0" y="0"/>
                </a:ln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425653" y="358775"/>
            <a:ext cx="5268696" cy="3828694"/>
          </a:xfrm>
          <a:custGeom>
            <a:avLst/>
            <a:gdLst>
              <a:gd name="connsiteX0" fmla="*/ 5262346 w 5268696"/>
              <a:gd name="connsiteY0" fmla="*/ 3822344 h 3828694"/>
              <a:gd name="connsiteX1" fmla="*/ 6350 w 5268696"/>
              <a:gd name="connsiteY1" fmla="*/ 3822344 h 3828694"/>
              <a:gd name="connsiteX2" fmla="*/ 6350 w 5268696"/>
              <a:gd name="connsiteY2" fmla="*/ 6350 h 3828694"/>
              <a:gd name="connsiteX3" fmla="*/ 5262346 w 5268696"/>
              <a:gd name="connsiteY3" fmla="*/ 6350 h 3828694"/>
              <a:gd name="connsiteX4" fmla="*/ 5262346 w 5268696"/>
              <a:gd name="connsiteY4" fmla="*/ 3822344 h 38286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68696" h="3828694">
                <a:moveTo>
                  <a:pt x="5262346" y="3822344"/>
                </a:moveTo>
                <a:lnTo>
                  <a:pt x="6350" y="3822344"/>
                </a:lnTo>
                <a:lnTo>
                  <a:pt x="6350" y="6350"/>
                </a:lnTo>
                <a:lnTo>
                  <a:pt x="5262346" y="6350"/>
                </a:lnTo>
                <a:lnTo>
                  <a:pt x="5262346" y="382234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43558" y="2451100"/>
            <a:ext cx="444500" cy="266700"/>
          </a:xfrm>
          <a:prstGeom prst="rect">
            <a:avLst/>
          </a:prstGeom>
          <a:noFill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19758" y="2717800"/>
            <a:ext cx="304800" cy="177800"/>
          </a:xfrm>
          <a:prstGeom prst="rect">
            <a:avLst/>
          </a:prstGeom>
          <a:noFill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68958" y="3251200"/>
            <a:ext cx="393700" cy="368300"/>
          </a:xfrm>
          <a:prstGeom prst="rect">
            <a:avLst/>
          </a:prstGeom>
          <a:noFill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510558" y="2501900"/>
            <a:ext cx="381000" cy="292100"/>
          </a:xfrm>
          <a:prstGeom prst="rect">
            <a:avLst/>
          </a:prstGeom>
          <a:noFill/>
        </p:spPr>
      </p:pic>
      <p:sp>
        <p:nvSpPr>
          <p:cNvPr id="39" name="TextBox 1"/>
          <p:cNvSpPr txBox="1"/>
          <p:nvPr/>
        </p:nvSpPr>
        <p:spPr>
          <a:xfrm>
            <a:off x="1407237" y="2501900"/>
            <a:ext cx="1929511" cy="125162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1000"/>
              </a:lnSpc>
              <a:defRPr/>
            </a:pPr>
            <a:r>
              <a:rPr lang="ru-RU" altLang="ko-KR" sz="8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Вид сверху при использовании трех-, четырех- и шестиканальной камеры обзора на</a:t>
            </a:r>
            <a:r>
              <a:rPr lang="en-US" altLang="ko-KR" sz="8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 210°</a:t>
            </a:r>
            <a:endParaRPr lang="ru-RU" altLang="ko-KR" sz="800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000"/>
              </a:lnSpc>
              <a:defRPr/>
            </a:pPr>
            <a:r>
              <a:rPr lang="ru-RU" altLang="ko-KR" sz="8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  </a:t>
            </a:r>
            <a:endParaRPr lang="en-US" altLang="zh-CN" sz="1600" dirty="0">
              <a:latin typeface="나눔고딕"/>
              <a:ea typeface="나눔고딕"/>
            </a:endParaRPr>
          </a:p>
          <a:p>
            <a:pPr>
              <a:lnSpc>
                <a:spcPts val="1000"/>
              </a:lnSpc>
              <a:defRPr/>
            </a:pPr>
            <a:endParaRPr lang="en-US" altLang="zh-CN" sz="1600" dirty="0">
              <a:latin typeface="나눔고딕"/>
              <a:ea typeface="나눔고딕"/>
            </a:endParaRPr>
          </a:p>
          <a:p>
            <a:pPr>
              <a:lnSpc>
                <a:spcPts val="1000"/>
              </a:lnSpc>
              <a:defRPr/>
            </a:pPr>
            <a:endParaRPr lang="en-US" altLang="zh-CN" sz="1600" dirty="0">
              <a:latin typeface="나눔고딕"/>
              <a:ea typeface="나눔고딕"/>
            </a:endParaRPr>
          </a:p>
          <a:p>
            <a:pPr>
              <a:lnSpc>
                <a:spcPts val="1000"/>
              </a:lnSpc>
              <a:defRPr/>
            </a:pPr>
            <a:endParaRPr lang="en-US" altLang="zh-CN" sz="1600" dirty="0">
              <a:latin typeface="나눔고딕"/>
              <a:ea typeface="나눔고딕"/>
            </a:endParaRPr>
          </a:p>
          <a:p>
            <a:pPr>
              <a:lnSpc>
                <a:spcPts val="1200"/>
              </a:lnSpc>
              <a:defRPr/>
            </a:pPr>
            <a:r>
              <a:rPr lang="ru-RU" altLang="zh-CN" sz="8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Исключение вероятности несчастных случаев</a:t>
            </a:r>
            <a:r>
              <a:rPr lang="en-US" altLang="zh-CN" sz="8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/ </a:t>
            </a:r>
            <a:r>
              <a:rPr lang="ru-RU" altLang="zh-CN" sz="8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проверка записанных видео</a:t>
            </a:r>
            <a:endParaRPr lang="en-US" altLang="zh-CN" sz="800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4136901" y="2474181"/>
            <a:ext cx="1276549" cy="1277273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1000"/>
              </a:lnSpc>
              <a:defRPr/>
            </a:pPr>
            <a:r>
              <a:rPr lang="ru-RU" altLang="zh-CN" sz="8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Технология обработки изображения в живом времени</a:t>
            </a:r>
            <a:endParaRPr lang="en-US" altLang="zh-CN" sz="1600" dirty="0">
              <a:latin typeface="나눔고딕"/>
              <a:ea typeface="나눔고딕"/>
            </a:endParaRPr>
          </a:p>
          <a:p>
            <a:pPr>
              <a:lnSpc>
                <a:spcPts val="1000"/>
              </a:lnSpc>
              <a:defRPr/>
            </a:pPr>
            <a:endParaRPr lang="ru-RU" altLang="zh-CN" sz="1600" dirty="0">
              <a:latin typeface="나눔고딕"/>
              <a:ea typeface="나눔고딕"/>
            </a:endParaRPr>
          </a:p>
          <a:p>
            <a:pPr>
              <a:lnSpc>
                <a:spcPts val="1000"/>
              </a:lnSpc>
              <a:defRPr/>
            </a:pPr>
            <a:endParaRPr lang="en-US" altLang="zh-CN" sz="1600" dirty="0">
              <a:latin typeface="나눔고딕"/>
              <a:ea typeface="나눔고딕"/>
            </a:endParaRPr>
          </a:p>
          <a:p>
            <a:pPr>
              <a:lnSpc>
                <a:spcPts val="1000"/>
              </a:lnSpc>
              <a:defRPr/>
            </a:pPr>
            <a:endParaRPr lang="en-US" altLang="zh-CN" sz="1600" dirty="0">
              <a:latin typeface="나눔고딕"/>
              <a:ea typeface="나눔고딕"/>
            </a:endParaRPr>
          </a:p>
          <a:p>
            <a:pPr>
              <a:lnSpc>
                <a:spcPts val="1200"/>
              </a:lnSpc>
              <a:defRPr/>
            </a:pPr>
            <a:r>
              <a:rPr lang="ru-RU" altLang="zh-CN" sz="8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Безопасность и удобство во время парковки и вождения</a:t>
            </a:r>
            <a:endParaRPr lang="en-US" altLang="zh-CN" sz="800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309562" y="346861"/>
            <a:ext cx="5500689" cy="1464696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2100"/>
              </a:lnSpc>
              <a:tabLst>
                <a:tab pos="444500" algn="l"/>
                <a:tab pos="647700" algn="l"/>
              </a:tabLst>
              <a:defRPr/>
            </a:pPr>
            <a:r>
              <a:rPr lang="en-US" altLang="zh-CN" sz="1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02.</a:t>
            </a:r>
            <a:r>
              <a:rPr lang="en-US" altLang="zh-CN" sz="19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zh-CN" sz="14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Общая информация о приборе и его особенности</a:t>
            </a:r>
            <a:endParaRPr lang="en-US" altLang="zh-CN" dirty="0">
              <a:latin typeface="나눔고딕"/>
              <a:ea typeface="나눔고딕"/>
            </a:endParaRPr>
          </a:p>
          <a:p>
            <a:pPr>
              <a:lnSpc>
                <a:spcPts val="2000"/>
              </a:lnSpc>
              <a:tabLst>
                <a:tab pos="444500" algn="l"/>
                <a:tab pos="647700" algn="l"/>
              </a:tabLst>
              <a:defRPr/>
            </a:pPr>
            <a:r>
              <a:rPr lang="ru-RU" altLang="zh-CN" dirty="0">
                <a:latin typeface="나눔고딕"/>
                <a:ea typeface="나눔고딕"/>
              </a:rPr>
              <a:t>	</a:t>
            </a:r>
            <a:r>
              <a:rPr lang="en-US" altLang="zh-CN" sz="10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2-1</a:t>
            </a:r>
            <a:r>
              <a:rPr lang="en-US" altLang="zh-CN" sz="10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zh-CN" sz="10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Обзор прибора</a:t>
            </a:r>
            <a:endParaRPr lang="en-US" altLang="zh-CN" sz="10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100"/>
              </a:lnSpc>
              <a:tabLst>
                <a:tab pos="444500" algn="l"/>
                <a:tab pos="647700" algn="l"/>
              </a:tabLst>
              <a:defRPr/>
            </a:pPr>
            <a:r>
              <a:rPr lang="en-US" altLang="zh-CN" sz="800" dirty="0">
                <a:latin typeface="나눔고딕"/>
                <a:ea typeface="나눔고딕"/>
              </a:rPr>
              <a:t>		</a:t>
            </a:r>
            <a:r>
              <a:rPr lang="ru-RU" altLang="zh-CN" sz="8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Система Кругового Обзора 360</a:t>
            </a:r>
            <a:r>
              <a:rPr lang="en-US" altLang="zh-CN" sz="8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°</a:t>
            </a:r>
            <a:r>
              <a:rPr lang="ru-RU" altLang="zh-CN" sz="8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оснащена четырьмя, или шестью широкоугольными    		камерами для всех сторон автомобиля, автобуса, грузовика, передней, задней, левыми и правыми.</a:t>
            </a:r>
            <a:endParaRPr lang="en-US" altLang="zh-CN" sz="8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100"/>
              </a:lnSpc>
              <a:tabLst>
                <a:tab pos="444500" algn="l"/>
                <a:tab pos="647700" algn="l"/>
              </a:tabLst>
              <a:defRPr/>
            </a:pPr>
            <a:r>
              <a:rPr lang="ko-KR" altLang="en-US" sz="8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                       </a:t>
            </a:r>
            <a:r>
              <a:rPr lang="ru-RU" altLang="ko-KR" sz="8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Прибор максимально упрощает контроль и повышает безопасность для водителя, который видит  		автомобиль сверху и все препятствия вокруг машины, будто находится высоко над ней.</a:t>
            </a:r>
            <a:endParaRPr lang="en-US" altLang="zh-CN" sz="800" dirty="0">
              <a:latin typeface="나눔고딕"/>
              <a:ea typeface="나눔고딕"/>
            </a:endParaRPr>
          </a:p>
          <a:p>
            <a:pPr>
              <a:lnSpc>
                <a:spcPts val="1000"/>
              </a:lnSpc>
              <a:defRPr/>
            </a:pPr>
            <a:endParaRPr lang="en-US" altLang="zh-CN" dirty="0">
              <a:latin typeface="나눔고딕"/>
              <a:ea typeface="나눔고딕"/>
            </a:endParaRPr>
          </a:p>
          <a:p>
            <a:pPr>
              <a:lnSpc>
                <a:spcPts val="1800"/>
              </a:lnSpc>
              <a:defRPr/>
            </a:pPr>
            <a:r>
              <a:rPr lang="ko-KR" altLang="en-US" sz="10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            </a:t>
            </a:r>
            <a:r>
              <a:rPr lang="ru-RU" altLang="ko-KR" sz="10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zh-CN" sz="10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2-2</a:t>
            </a:r>
            <a:r>
              <a:rPr lang="en-US" altLang="zh-CN" sz="1000" dirty="0">
                <a:latin typeface="나눔고딕"/>
                <a:ea typeface="나눔고딕"/>
                <a:cs typeface="Times New Roman"/>
              </a:rPr>
              <a:t>  </a:t>
            </a:r>
            <a:r>
              <a:rPr lang="ru-RU" altLang="zh-CN" sz="10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Особенности прибора</a:t>
            </a:r>
            <a:endParaRPr lang="en-US" altLang="zh-CN" sz="10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3503240" y="3255743"/>
            <a:ext cx="420020" cy="420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 flipH="1">
            <a:off x="3609448" y="3350995"/>
            <a:ext cx="34446" cy="241708"/>
          </a:xfrm>
          <a:prstGeom prst="line">
            <a:avLst/>
          </a:prstGeom>
          <a:ln w="19050">
            <a:solidFill>
              <a:srgbClr val="ED1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3763073" y="3350995"/>
            <a:ext cx="49931" cy="241708"/>
          </a:xfrm>
          <a:prstGeom prst="line">
            <a:avLst/>
          </a:prstGeom>
          <a:ln w="19050">
            <a:solidFill>
              <a:srgbClr val="ED1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Freeform 3"/>
          <p:cNvSpPr/>
          <p:nvPr/>
        </p:nvSpPr>
        <p:spPr>
          <a:xfrm>
            <a:off x="5989472" y="4425975"/>
            <a:ext cx="130530" cy="67462"/>
          </a:xfrm>
          <a:custGeom>
            <a:avLst/>
            <a:gdLst>
              <a:gd name="connsiteX0" fmla="*/ 0 w 130530"/>
              <a:gd name="connsiteY0" fmla="*/ 67462 h 67462"/>
              <a:gd name="connsiteX1" fmla="*/ 130530 w 130530"/>
              <a:gd name="connsiteY1" fmla="*/ 67462 h 67462"/>
              <a:gd name="connsiteX2" fmla="*/ 130530 w 130530"/>
              <a:gd name="connsiteY2" fmla="*/ 0 h 67462"/>
              <a:gd name="connsiteX3" fmla="*/ 0 w 130530"/>
              <a:gd name="connsiteY3" fmla="*/ 0 h 67462"/>
              <a:gd name="connsiteX4" fmla="*/ 0 w 130530"/>
              <a:gd name="connsiteY4" fmla="*/ 67462 h 67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0530" h="67462">
                <a:moveTo>
                  <a:pt x="0" y="67462"/>
                </a:moveTo>
                <a:lnTo>
                  <a:pt x="130530" y="67462"/>
                </a:lnTo>
                <a:lnTo>
                  <a:pt x="130530" y="0"/>
                </a:lnTo>
                <a:lnTo>
                  <a:pt x="0" y="0"/>
                </a:lnTo>
                <a:lnTo>
                  <a:pt x="0" y="67462"/>
                </a:ln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9" name="TextBox 1"/>
          <p:cNvSpPr txBox="1"/>
          <p:nvPr/>
        </p:nvSpPr>
        <p:spPr>
          <a:xfrm>
            <a:off x="5574506" y="4413544"/>
            <a:ext cx="378619" cy="147026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800"/>
              </a:lnSpc>
              <a:tabLst>
                <a:tab pos="127000" algn="l"/>
                <a:tab pos="139700" algn="l"/>
                <a:tab pos="571500" algn="l"/>
                <a:tab pos="762000" algn="l"/>
              </a:tabLst>
              <a:defRPr/>
            </a:pPr>
            <a:r>
              <a:rPr lang="en-US" altLang="ko-KR" sz="60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DELTA</a:t>
            </a:r>
            <a:r>
              <a:rPr lang="en-US" altLang="zh-CN" sz="6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ko-KR" sz="6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zh-CN" sz="600" b="1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0</a:t>
            </a:r>
            <a:r>
              <a:rPr lang="en-US" altLang="ko-KR" sz="600" b="1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5989472" y="4425975"/>
            <a:ext cx="130530" cy="67462"/>
          </a:xfrm>
          <a:custGeom>
            <a:avLst/>
            <a:gdLst>
              <a:gd name="connsiteX0" fmla="*/ 0 w 130530"/>
              <a:gd name="connsiteY0" fmla="*/ 67462 h 67462"/>
              <a:gd name="connsiteX1" fmla="*/ 130530 w 130530"/>
              <a:gd name="connsiteY1" fmla="*/ 67462 h 67462"/>
              <a:gd name="connsiteX2" fmla="*/ 130530 w 130530"/>
              <a:gd name="connsiteY2" fmla="*/ 0 h 67462"/>
              <a:gd name="connsiteX3" fmla="*/ 0 w 130530"/>
              <a:gd name="connsiteY3" fmla="*/ 0 h 67462"/>
              <a:gd name="connsiteX4" fmla="*/ 0 w 130530"/>
              <a:gd name="connsiteY4" fmla="*/ 67462 h 67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0530" h="67462">
                <a:moveTo>
                  <a:pt x="0" y="67462"/>
                </a:moveTo>
                <a:lnTo>
                  <a:pt x="130530" y="67462"/>
                </a:lnTo>
                <a:lnTo>
                  <a:pt x="130530" y="0"/>
                </a:lnTo>
                <a:lnTo>
                  <a:pt x="0" y="0"/>
                </a:lnTo>
                <a:lnTo>
                  <a:pt x="0" y="67462"/>
                </a:ln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84044" y="654573"/>
            <a:ext cx="5214262" cy="88018"/>
          </a:xfrm>
          <a:custGeom>
            <a:avLst/>
            <a:gdLst>
              <a:gd name="connsiteX0" fmla="*/ 8254 w 4345876"/>
              <a:gd name="connsiteY0" fmla="*/ 8255 h 33019"/>
              <a:gd name="connsiteX1" fmla="*/ 4337621 w 4345876"/>
              <a:gd name="connsiteY1" fmla="*/ 8255 h 33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45876" h="33019">
                <a:moveTo>
                  <a:pt x="8254" y="8255"/>
                </a:moveTo>
                <a:lnTo>
                  <a:pt x="4337621" y="8255"/>
                </a:lnTo>
              </a:path>
            </a:pathLst>
          </a:custGeom>
          <a:ln w="12700">
            <a:solidFill>
              <a:srgbClr val="ED163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0" y="0"/>
            <a:ext cx="6120003" cy="85747"/>
          </a:xfrm>
          <a:custGeom>
            <a:avLst/>
            <a:gdLst>
              <a:gd name="connsiteX0" fmla="*/ 0 w 6120003"/>
              <a:gd name="connsiteY0" fmla="*/ 0 h 85747"/>
              <a:gd name="connsiteX1" fmla="*/ 6120003 w 6120003"/>
              <a:gd name="connsiteY1" fmla="*/ 0 h 85747"/>
              <a:gd name="connsiteX2" fmla="*/ 6120003 w 6120003"/>
              <a:gd name="connsiteY2" fmla="*/ 85747 h 85747"/>
              <a:gd name="connsiteX3" fmla="*/ 0 w 6120003"/>
              <a:gd name="connsiteY3" fmla="*/ 85747 h 85747"/>
              <a:gd name="connsiteX4" fmla="*/ 0 w 6120003"/>
              <a:gd name="connsiteY4" fmla="*/ 0 h 85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20003" h="85747">
                <a:moveTo>
                  <a:pt x="0" y="0"/>
                </a:moveTo>
                <a:lnTo>
                  <a:pt x="6120003" y="0"/>
                </a:lnTo>
                <a:lnTo>
                  <a:pt x="6120003" y="85747"/>
                </a:lnTo>
                <a:lnTo>
                  <a:pt x="0" y="85747"/>
                </a:lnTo>
                <a:lnTo>
                  <a:pt x="0" y="0"/>
                </a:ln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TextBox 1"/>
          <p:cNvSpPr txBox="1"/>
          <p:nvPr/>
        </p:nvSpPr>
        <p:spPr>
          <a:xfrm>
            <a:off x="1064848" y="2105844"/>
            <a:ext cx="166258" cy="13593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700"/>
              </a:lnSpc>
              <a:defRPr/>
            </a:pPr>
            <a:r>
              <a:rPr lang="en-US" altLang="zh-CN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ECU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850106" y="3194640"/>
            <a:ext cx="660437" cy="13593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700"/>
              </a:lnSpc>
              <a:defRPr/>
            </a:pPr>
            <a:r>
              <a:rPr lang="ru-RU" altLang="zh-CN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Пульт управления</a:t>
            </a:r>
            <a:endParaRPr lang="en-US" altLang="zh-CN" sz="600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1612106" y="2105844"/>
            <a:ext cx="682776" cy="31547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700"/>
              </a:lnSpc>
              <a:defRPr/>
            </a:pP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Кабель подачи питания </a:t>
            </a:r>
            <a:r>
              <a:rPr lang="en-US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(34</a:t>
            </a:r>
            <a:r>
              <a:rPr lang="ru-RU" altLang="ko-KR" sz="600" dirty="0" err="1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пина</a:t>
            </a:r>
            <a:r>
              <a:rPr lang="en-US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)</a:t>
            </a:r>
          </a:p>
          <a:p>
            <a:pPr>
              <a:lnSpc>
                <a:spcPts val="700"/>
              </a:lnSpc>
              <a:defRPr/>
            </a:pP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ИК приемник.</a:t>
            </a:r>
            <a:endParaRPr lang="en-US" altLang="ko-KR" sz="600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2509624" y="2111375"/>
            <a:ext cx="624101" cy="225703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700"/>
              </a:lnSpc>
              <a:defRPr/>
            </a:pPr>
            <a:r>
              <a:rPr lang="ru-RU" altLang="en-US" sz="600" dirty="0">
                <a:latin typeface="나눔고딕"/>
                <a:ea typeface="나눔고딕"/>
                <a:cs typeface="Times New Roman"/>
              </a:rPr>
              <a:t>Кабель камеры </a:t>
            </a:r>
            <a:r>
              <a:rPr lang="en-US" altLang="en-US" sz="600" dirty="0">
                <a:latin typeface="나눔고딕"/>
                <a:ea typeface="나눔고딕"/>
                <a:cs typeface="Times New Roman"/>
              </a:rPr>
              <a:t>(</a:t>
            </a:r>
            <a:r>
              <a:rPr lang="ru-RU" altLang="en-US" sz="600" dirty="0">
                <a:latin typeface="나눔고딕"/>
                <a:ea typeface="나눔고딕"/>
                <a:cs typeface="Times New Roman"/>
              </a:rPr>
              <a:t>4 </a:t>
            </a:r>
            <a:r>
              <a:rPr lang="ru-RU" altLang="en-US" sz="600" dirty="0" err="1">
                <a:latin typeface="나눔고딕"/>
                <a:ea typeface="나눔고딕"/>
                <a:cs typeface="Times New Roman"/>
              </a:rPr>
              <a:t>пина</a:t>
            </a:r>
            <a:r>
              <a:rPr lang="en-US" altLang="en-US" sz="600" dirty="0">
                <a:latin typeface="나눔고딕"/>
                <a:ea typeface="나눔고딕"/>
                <a:cs typeface="Times New Roman"/>
              </a:rPr>
              <a:t>)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3332344" y="2105844"/>
            <a:ext cx="596317" cy="13593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700"/>
              </a:lnSpc>
              <a:defRPr/>
            </a:pPr>
            <a:r>
              <a:rPr lang="ru-RU" altLang="zh-CN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Камера </a:t>
            </a:r>
            <a:r>
              <a:rPr lang="en-US" altLang="zh-CN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(4</a:t>
            </a:r>
            <a:r>
              <a:rPr lang="ru-RU" altLang="zh-CN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-8 шт.</a:t>
            </a:r>
            <a:r>
              <a:rPr lang="en-US" altLang="zh-CN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)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4010240" y="2095897"/>
            <a:ext cx="780663" cy="13593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700"/>
              </a:lnSpc>
              <a:defRPr/>
            </a:pP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Монитор</a:t>
            </a:r>
            <a:r>
              <a:rPr lang="en-US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 (10.1</a:t>
            </a: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дюйма</a:t>
            </a:r>
            <a:r>
              <a:rPr lang="en-US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)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4951048" y="2054225"/>
            <a:ext cx="926536" cy="22570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700"/>
              </a:lnSpc>
              <a:defRPr/>
            </a:pPr>
            <a:r>
              <a:rPr lang="ru-RU" altLang="zh-CN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Держатель монитора</a:t>
            </a:r>
            <a:endParaRPr lang="en-US" altLang="zh-CN" sz="600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700"/>
              </a:lnSpc>
              <a:defRPr/>
            </a:pPr>
            <a:r>
              <a:rPr lang="ru-RU" altLang="zh-CN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Кабель питания монитора</a:t>
            </a:r>
            <a:endParaRPr lang="en-US" altLang="zh-CN" sz="600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850106" y="4269105"/>
            <a:ext cx="4953000" cy="225703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700"/>
              </a:lnSpc>
              <a:tabLst>
                <a:tab pos="76200" algn="l"/>
              </a:tabLst>
              <a:defRPr/>
            </a:pPr>
            <a:r>
              <a:rPr lang="en-US" altLang="zh-CN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※</a:t>
            </a:r>
            <a:r>
              <a:rPr lang="en-US" altLang="zh-CN" sz="6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zh-CN" sz="600" dirty="0">
                <a:latin typeface="나눔고딕"/>
                <a:ea typeface="나눔고딕"/>
                <a:cs typeface="Times New Roman"/>
              </a:rPr>
              <a:t>Данные комплектующие на фотографиях могут отличаться от полученных, и в определенных случаях некоторые позиции могут быть заменены.</a:t>
            </a:r>
            <a:endParaRPr lang="en-US" altLang="zh-CN" sz="600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284044" y="403630"/>
            <a:ext cx="5879496" cy="47724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2100"/>
              </a:lnSpc>
              <a:tabLst>
                <a:tab pos="444500" algn="l"/>
              </a:tabLst>
              <a:defRPr/>
            </a:pPr>
            <a:r>
              <a:rPr lang="en-US" altLang="zh-CN" sz="1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0</a:t>
            </a:r>
            <a:r>
              <a:rPr lang="ru-RU" altLang="zh-CN" sz="1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3</a:t>
            </a:r>
            <a:r>
              <a:rPr lang="en-US" altLang="zh-CN" sz="1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.</a:t>
            </a:r>
            <a:r>
              <a:rPr lang="en-US" altLang="zh-CN" sz="19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zh-CN" sz="16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Комплектация прибора и места крепления камер</a:t>
            </a:r>
            <a:endParaRPr lang="en-US" altLang="zh-CN" sz="11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400"/>
              </a:lnSpc>
              <a:tabLst>
                <a:tab pos="127000" algn="l"/>
                <a:tab pos="139700" algn="l"/>
                <a:tab pos="571500" algn="l"/>
                <a:tab pos="762000" algn="l"/>
              </a:tabLst>
              <a:defRPr/>
            </a:pPr>
            <a:r>
              <a:rPr lang="ru-RU" altLang="zh-CN" sz="10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3</a:t>
            </a:r>
            <a:r>
              <a:rPr lang="en-US" altLang="zh-CN" sz="10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-1</a:t>
            </a:r>
            <a:r>
              <a:rPr lang="en-US" altLang="zh-CN" sz="10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zh-CN" sz="10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Основные комплектующие прибора</a:t>
            </a:r>
            <a:endParaRPr lang="en-US" altLang="zh-CN" sz="10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5574506" y="4413544"/>
            <a:ext cx="378619" cy="147026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800"/>
              </a:lnSpc>
              <a:tabLst>
                <a:tab pos="127000" algn="l"/>
                <a:tab pos="139700" algn="l"/>
                <a:tab pos="571500" algn="l"/>
                <a:tab pos="762000" algn="l"/>
              </a:tabLst>
              <a:defRPr/>
            </a:pPr>
            <a:r>
              <a:rPr lang="en-US" altLang="ko-KR" sz="60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DELTA</a:t>
            </a:r>
            <a:r>
              <a:rPr lang="en-US" altLang="zh-CN" sz="6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ko-KR" sz="6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zh-CN" sz="600" b="1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0</a:t>
            </a:r>
            <a:r>
              <a:rPr lang="en-US" altLang="ko-KR" sz="600" b="1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4</a:t>
            </a: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73906" y="1425575"/>
            <a:ext cx="685800" cy="586627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5397592">
            <a:off x="1007907" y="2480912"/>
            <a:ext cx="243218" cy="507772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535906" y="1425575"/>
            <a:ext cx="762000" cy="571500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352635" y="1416645"/>
            <a:ext cx="783471" cy="587603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16181849">
            <a:off x="3265894" y="1357060"/>
            <a:ext cx="605039" cy="709030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212306" y="2463800"/>
            <a:ext cx="753556" cy="565167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050506" y="2473920"/>
            <a:ext cx="772597" cy="579448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4888707" y="2473325"/>
            <a:ext cx="736600" cy="552450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4888706" y="1463675"/>
            <a:ext cx="685800" cy="514349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3212306" y="3054350"/>
            <a:ext cx="746759" cy="560070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4050506" y="3073400"/>
            <a:ext cx="719471" cy="539603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13"/>
          <a:stretch>
            <a:fillRect/>
          </a:stretch>
        </p:blipFill>
        <p:spPr>
          <a:xfrm>
            <a:off x="3974306" y="1349375"/>
            <a:ext cx="897601" cy="676275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14"/>
          <a:stretch>
            <a:fillRect/>
          </a:stretch>
        </p:blipFill>
        <p:spPr>
          <a:xfrm>
            <a:off x="1558232" y="2492375"/>
            <a:ext cx="663473" cy="587375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15"/>
          <a:stretch>
            <a:fillRect/>
          </a:stretch>
        </p:blipFill>
        <p:spPr>
          <a:xfrm>
            <a:off x="2479975" y="2492315"/>
            <a:ext cx="427531" cy="533459"/>
          </a:xfrm>
          <a:prstGeom prst="rect">
            <a:avLst/>
          </a:prstGeom>
        </p:spPr>
      </p:pic>
      <p:sp>
        <p:nvSpPr>
          <p:cNvPr id="78" name="TextBox 1"/>
          <p:cNvSpPr txBox="1"/>
          <p:nvPr/>
        </p:nvSpPr>
        <p:spPr>
          <a:xfrm>
            <a:off x="1574006" y="3194640"/>
            <a:ext cx="670055" cy="13593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700"/>
              </a:lnSpc>
              <a:defRPr/>
            </a:pPr>
            <a:r>
              <a:rPr lang="en-US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HDMI </a:t>
            </a: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Кабель</a:t>
            </a:r>
            <a:r>
              <a:rPr lang="en-US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 3.5M</a:t>
            </a:r>
          </a:p>
        </p:txBody>
      </p:sp>
      <p:sp>
        <p:nvSpPr>
          <p:cNvPr id="79" name="TextBox 1"/>
          <p:cNvSpPr txBox="1"/>
          <p:nvPr/>
        </p:nvSpPr>
        <p:spPr>
          <a:xfrm>
            <a:off x="2450306" y="3194640"/>
            <a:ext cx="556243" cy="13593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700"/>
              </a:lnSpc>
              <a:defRPr/>
            </a:pP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Карта </a:t>
            </a:r>
            <a:r>
              <a:rPr lang="en-US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USB 32G</a:t>
            </a:r>
          </a:p>
        </p:txBody>
      </p:sp>
      <p:sp>
        <p:nvSpPr>
          <p:cNvPr id="80" name="TextBox 1"/>
          <p:cNvSpPr txBox="1"/>
          <p:nvPr/>
        </p:nvSpPr>
        <p:spPr>
          <a:xfrm>
            <a:off x="3128962" y="3635751"/>
            <a:ext cx="990600" cy="31547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700"/>
              </a:lnSpc>
              <a:defRPr/>
            </a:pPr>
            <a:r>
              <a:rPr lang="en-US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ECU</a:t>
            </a: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(Электронный блок </a:t>
            </a:r>
          </a:p>
          <a:p>
            <a:pPr>
              <a:lnSpc>
                <a:spcPts val="700"/>
              </a:lnSpc>
              <a:defRPr/>
            </a:pP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Управления)</a:t>
            </a:r>
            <a:r>
              <a:rPr lang="en-US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/</a:t>
            </a: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упаковка камеры</a:t>
            </a:r>
            <a:endParaRPr lang="ko-KR" altLang="en-US" sz="600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81" name="TextBox 1"/>
          <p:cNvSpPr txBox="1"/>
          <p:nvPr/>
        </p:nvSpPr>
        <p:spPr>
          <a:xfrm>
            <a:off x="4049144" y="3624394"/>
            <a:ext cx="741760" cy="225703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700"/>
              </a:lnSpc>
              <a:defRPr/>
            </a:pP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Камера </a:t>
            </a:r>
            <a:r>
              <a:rPr lang="en-US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/</a:t>
            </a: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упаковка кабеля и проч.</a:t>
            </a:r>
            <a:endParaRPr lang="ko-KR" altLang="en-US" sz="600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82" name="TextBox 1"/>
          <p:cNvSpPr txBox="1"/>
          <p:nvPr/>
        </p:nvSpPr>
        <p:spPr>
          <a:xfrm>
            <a:off x="4888706" y="3073400"/>
            <a:ext cx="992259" cy="13593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700"/>
              </a:lnSpc>
              <a:defRPr/>
            </a:pPr>
            <a:r>
              <a:rPr lang="en-US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1</a:t>
            </a: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коробка</a:t>
            </a:r>
            <a:r>
              <a:rPr lang="en-US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 ( </a:t>
            </a: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Два комплекта</a:t>
            </a:r>
            <a:r>
              <a:rPr lang="en-US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 ) </a:t>
            </a:r>
            <a:endParaRPr lang="ko-KR" altLang="en-US" sz="600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83" name="TextBox 1"/>
          <p:cNvSpPr txBox="1"/>
          <p:nvPr/>
        </p:nvSpPr>
        <p:spPr>
          <a:xfrm>
            <a:off x="850105" y="4147161"/>
            <a:ext cx="5103019" cy="135935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700"/>
              </a:lnSpc>
              <a:tabLst>
                <a:tab pos="76200" algn="l"/>
              </a:tabLst>
              <a:defRPr/>
            </a:pPr>
            <a:r>
              <a:rPr lang="en-US" altLang="zh-CN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※</a:t>
            </a:r>
            <a:r>
              <a:rPr lang="ru-RU" altLang="zh-CN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Дополнительный </a:t>
            </a:r>
            <a:r>
              <a:rPr lang="ko-KR" altLang="en-US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ko-KR" sz="6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к</a:t>
            </a:r>
            <a:r>
              <a:rPr lang="ru-RU" altLang="ko-KR" sz="600" dirty="0">
                <a:latin typeface="나눔고딕"/>
                <a:ea typeface="나눔고딕"/>
                <a:cs typeface="Times New Roman"/>
              </a:rPr>
              <a:t>абель на </a:t>
            </a:r>
            <a:r>
              <a:rPr lang="en-US" altLang="ko-KR" sz="600" dirty="0">
                <a:latin typeface="나눔고딕"/>
                <a:ea typeface="나눔고딕"/>
                <a:cs typeface="Times New Roman"/>
              </a:rPr>
              <a:t>26</a:t>
            </a:r>
            <a:r>
              <a:rPr lang="ru-RU" altLang="ko-KR" sz="6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ko-KR" sz="600" dirty="0" err="1">
                <a:latin typeface="나눔고딕"/>
                <a:ea typeface="나눔고딕"/>
                <a:cs typeface="Times New Roman"/>
              </a:rPr>
              <a:t>пинов</a:t>
            </a:r>
            <a:r>
              <a:rPr lang="en-US" altLang="ko-KR" sz="6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ko-KR" sz="600" dirty="0">
                <a:latin typeface="나눔고딕"/>
                <a:ea typeface="나눔고딕"/>
                <a:cs typeface="Times New Roman"/>
              </a:rPr>
              <a:t>требуется при установке шести, или восьми канальной системы камер</a:t>
            </a:r>
            <a:r>
              <a:rPr lang="en-US" altLang="ko-KR" sz="600" dirty="0">
                <a:latin typeface="나눔고딕"/>
                <a:ea typeface="나눔고딕"/>
                <a:cs typeface="Times New Roman"/>
              </a:rPr>
              <a:t>.</a:t>
            </a:r>
            <a:r>
              <a:rPr lang="ru-RU" altLang="ko-KR" sz="600" dirty="0">
                <a:latin typeface="나눔고딕"/>
                <a:ea typeface="나눔고딕"/>
                <a:cs typeface="Times New Roman"/>
              </a:rPr>
              <a:t> </a:t>
            </a:r>
            <a:endParaRPr lang="en-US" altLang="ko-KR" sz="600" dirty="0">
              <a:latin typeface="나눔고딕"/>
              <a:ea typeface="나눔고딕"/>
              <a:cs typeface="Times New Roman"/>
            </a:endParaRPr>
          </a:p>
        </p:txBody>
      </p:sp>
      <p:pic>
        <p:nvPicPr>
          <p:cNvPr id="36" name="그림 6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122195" y="2463800"/>
            <a:ext cx="753556" cy="565167"/>
          </a:xfrm>
          <a:prstGeom prst="rect">
            <a:avLst/>
          </a:prstGeom>
        </p:spPr>
      </p:pic>
      <p:pic>
        <p:nvPicPr>
          <p:cNvPr id="38" name="그림 71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3122195" y="3054350"/>
            <a:ext cx="746759" cy="560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10150" t="20690" r="1440" b="10920"/>
          <a:stretch>
            <a:fillRect/>
          </a:stretch>
        </p:blipFill>
        <p:spPr>
          <a:xfrm>
            <a:off x="469105" y="959389"/>
            <a:ext cx="5410200" cy="320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96732" y="4397375"/>
            <a:ext cx="356393" cy="15049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800"/>
              </a:lnSpc>
              <a:tabLst>
                <a:tab pos="127000" algn="l"/>
                <a:tab pos="139700" algn="l"/>
                <a:tab pos="571500" algn="l"/>
                <a:tab pos="762000" algn="l"/>
              </a:tabLst>
              <a:defRPr/>
            </a:pPr>
            <a:r>
              <a:rPr lang="en-US" altLang="ko-KR" sz="60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DELTA</a:t>
            </a:r>
            <a:r>
              <a:rPr lang="en-US" altLang="zh-CN" sz="6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zh-CN" sz="600" b="1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0</a:t>
            </a:r>
            <a:r>
              <a:rPr lang="en-US" altLang="ko-KR" sz="600" b="1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5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0508" y="382176"/>
            <a:ext cx="5791198" cy="47724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2100"/>
              </a:lnSpc>
              <a:tabLst>
                <a:tab pos="444500" algn="l"/>
              </a:tabLst>
              <a:defRPr/>
            </a:pPr>
            <a:r>
              <a:rPr lang="en-US" altLang="zh-CN" sz="1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0</a:t>
            </a:r>
            <a:r>
              <a:rPr lang="ru-RU" altLang="zh-CN" sz="1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3</a:t>
            </a:r>
            <a:r>
              <a:rPr lang="en-US" altLang="zh-CN" sz="1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.</a:t>
            </a:r>
            <a:r>
              <a:rPr lang="en-US" altLang="zh-CN" sz="19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zh-CN" sz="16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Комплектация прибора и места крепления камер</a:t>
            </a:r>
            <a:endParaRPr lang="en-US" altLang="zh-CN" sz="11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400"/>
              </a:lnSpc>
              <a:tabLst>
                <a:tab pos="127000" algn="l"/>
                <a:tab pos="139700" algn="l"/>
                <a:tab pos="571500" algn="l"/>
                <a:tab pos="762000" algn="l"/>
              </a:tabLst>
              <a:defRPr/>
            </a:pPr>
            <a:r>
              <a:rPr lang="ru-RU" altLang="ko-KR" sz="10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3</a:t>
            </a:r>
            <a:r>
              <a:rPr lang="en-US" altLang="ko-KR" sz="10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-</a:t>
            </a:r>
            <a:r>
              <a:rPr lang="ru-RU" altLang="ko-KR" sz="10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2</a:t>
            </a:r>
            <a:r>
              <a:rPr lang="en-US" altLang="zh-CN" sz="10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ko-KR" sz="10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Электронный блок управления. Схема соединения проводов</a:t>
            </a:r>
            <a:endParaRPr lang="en-US" altLang="zh-CN" sz="11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981199" y="1752600"/>
            <a:ext cx="76200" cy="11239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15" b="1">
                <a:solidFill>
                  <a:srgbClr val="FFFFFF"/>
                </a:solidFill>
                <a:latin typeface="Times New Roman"/>
                <a:cs typeface="Times New Roman"/>
              </a:rPr>
              <a:t>01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19299" y="2489200"/>
            <a:ext cx="76200" cy="11028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00" b="1">
                <a:solidFill>
                  <a:srgbClr val="FFFFFF"/>
                </a:solidFill>
                <a:latin typeface="Times New Roman"/>
                <a:cs typeface="Times New Roman"/>
              </a:rPr>
              <a:t>05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612899" y="3009900"/>
            <a:ext cx="73026" cy="11239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00" b="1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146299" y="3009900"/>
            <a:ext cx="73026" cy="11239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00" b="1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679699" y="3009900"/>
            <a:ext cx="73026" cy="11239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00" b="1">
                <a:solidFill>
                  <a:srgbClr val="FFFFFF"/>
                </a:solidFill>
                <a:latin typeface="Times New Roman"/>
                <a:cs typeface="Times New Roman"/>
              </a:rPr>
              <a:t>17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327399" y="3009900"/>
            <a:ext cx="73026" cy="11239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00" b="1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52699" y="2489200"/>
            <a:ext cx="76200" cy="11028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00" b="1">
                <a:solidFill>
                  <a:srgbClr val="FFFFFF"/>
                </a:solidFill>
                <a:latin typeface="Times New Roman"/>
                <a:cs typeface="Times New Roman"/>
              </a:rPr>
              <a:t>06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086099" y="2489200"/>
            <a:ext cx="76200" cy="11028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00" b="1">
                <a:solidFill>
                  <a:srgbClr val="FFFFFF"/>
                </a:solidFill>
                <a:latin typeface="Times New Roman"/>
                <a:cs typeface="Times New Roman"/>
              </a:rPr>
              <a:t>07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733799" y="2489200"/>
            <a:ext cx="76200" cy="11028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00" b="1">
                <a:solidFill>
                  <a:srgbClr val="FFFFFF"/>
                </a:solidFill>
                <a:latin typeface="Times New Roman"/>
                <a:cs typeface="Times New Roman"/>
              </a:rPr>
              <a:t>08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27299" y="1752600"/>
            <a:ext cx="73026" cy="11239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15" b="1">
                <a:solidFill>
                  <a:srgbClr val="FFFFFF"/>
                </a:solidFill>
                <a:latin typeface="Times New Roman"/>
                <a:cs typeface="Times New Roman"/>
              </a:rPr>
              <a:t>02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060699" y="1752600"/>
            <a:ext cx="73026" cy="11239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15" b="1">
                <a:solidFill>
                  <a:srgbClr val="FFFFFF"/>
                </a:solidFill>
                <a:latin typeface="Times New Roman"/>
                <a:cs typeface="Times New Roman"/>
              </a:rPr>
              <a:t>03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708399" y="1752600"/>
            <a:ext cx="73026" cy="11239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15" b="1">
                <a:solidFill>
                  <a:srgbClr val="FFFFFF"/>
                </a:solidFill>
                <a:latin typeface="Times New Roman"/>
                <a:cs typeface="Times New Roman"/>
              </a:rPr>
              <a:t>04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4279899" y="1752600"/>
            <a:ext cx="73026" cy="11239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15" b="1">
                <a:solidFill>
                  <a:srgbClr val="FFFFFF"/>
                </a:solidFill>
                <a:latin typeface="Times New Roman"/>
                <a:cs typeface="Times New Roman"/>
              </a:rPr>
              <a:t>09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4792190" y="1760377"/>
            <a:ext cx="110577" cy="110287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15" b="1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4775199" y="2857500"/>
            <a:ext cx="368691" cy="99258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400"/>
              </a:lnSpc>
              <a:defRPr/>
            </a:pPr>
            <a:r>
              <a:rPr lang="ru-RU" altLang="zh-CN" sz="5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ИК-ресивер</a:t>
            </a:r>
            <a:endParaRPr lang="en-US" altLang="zh-CN" sz="5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3060699" y="3695700"/>
            <a:ext cx="273051" cy="9746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400"/>
              </a:lnSpc>
              <a:defRPr/>
            </a:pPr>
            <a:r>
              <a:rPr lang="en-US" altLang="zh-CN" sz="400" b="1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LED</a:t>
            </a:r>
            <a:r>
              <a:rPr lang="en-US" altLang="zh-CN" sz="4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zh-CN" sz="400" b="1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라이트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3721099" y="3695700"/>
            <a:ext cx="269876" cy="9746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400"/>
              </a:lnSpc>
              <a:defRPr/>
            </a:pPr>
            <a:r>
              <a:rPr lang="en-US" altLang="zh-CN" sz="400" b="1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LED</a:t>
            </a:r>
            <a:r>
              <a:rPr lang="en-US" altLang="zh-CN" sz="4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zh-CN" sz="400" b="1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라이트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4212835" y="3827334"/>
            <a:ext cx="606815" cy="190311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400"/>
              </a:lnSpc>
              <a:defRPr/>
            </a:pPr>
            <a:r>
              <a:rPr lang="en-US" altLang="zh-CN" sz="500" b="1">
                <a:solidFill>
                  <a:srgbClr val="ED1C24"/>
                </a:solidFill>
                <a:latin typeface="나눔고딕"/>
                <a:ea typeface="나눔고딕"/>
                <a:cs typeface="Times New Roman"/>
              </a:rPr>
              <a:t>※</a:t>
            </a:r>
            <a:r>
              <a:rPr lang="en-US" altLang="zh-CN" sz="5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zh-CN" sz="500" b="1">
                <a:solidFill>
                  <a:srgbClr val="ED1C24"/>
                </a:solidFill>
                <a:latin typeface="나눔고딕"/>
                <a:ea typeface="나눔고딕"/>
                <a:cs typeface="Times New Roman"/>
              </a:rPr>
              <a:t>역전</a:t>
            </a:r>
            <a:r>
              <a:rPr lang="en-US" altLang="zh-CN" sz="5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zh-CN" sz="500" b="1">
                <a:solidFill>
                  <a:srgbClr val="ED1C24"/>
                </a:solidFill>
                <a:latin typeface="나눔고딕"/>
                <a:ea typeface="나눔고딕"/>
                <a:cs typeface="Times New Roman"/>
              </a:rPr>
              <a:t>장치</a:t>
            </a:r>
            <a:r>
              <a:rPr lang="en-US" altLang="zh-CN" sz="5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zh-CN" sz="500" b="1">
                <a:solidFill>
                  <a:srgbClr val="ED1C24"/>
                </a:solidFill>
                <a:latin typeface="나눔고딕"/>
                <a:ea typeface="나눔고딕"/>
                <a:cs typeface="Times New Roman"/>
              </a:rPr>
              <a:t>신호와</a:t>
            </a:r>
            <a:br>
              <a:rPr lang="en-US" altLang="zh-CN" sz="500" b="1">
                <a:solidFill>
                  <a:srgbClr val="ED1C24"/>
                </a:solidFill>
                <a:latin typeface="나눔고딕"/>
                <a:ea typeface="나눔고딕"/>
                <a:cs typeface="Times New Roman"/>
              </a:rPr>
            </a:br>
            <a:r>
              <a:rPr lang="en-US" altLang="zh-CN" sz="500">
                <a:latin typeface="나눔고딕"/>
                <a:ea typeface="나눔고딕"/>
                <a:cs typeface="Times New Roman"/>
              </a:rPr>
              <a:t> </a:t>
            </a:r>
          </a:p>
          <a:p>
            <a:pPr>
              <a:lnSpc>
                <a:spcPts val="400"/>
              </a:lnSpc>
              <a:defRPr/>
            </a:pPr>
            <a:r>
              <a:rPr lang="en-US" altLang="zh-CN" sz="500" b="1">
                <a:solidFill>
                  <a:srgbClr val="ED1C24"/>
                </a:solidFill>
                <a:latin typeface="나눔고딕"/>
                <a:ea typeface="나눔고딕"/>
                <a:cs typeface="Times New Roman"/>
              </a:rPr>
              <a:t>절대</a:t>
            </a:r>
            <a:r>
              <a:rPr lang="en-US" altLang="zh-CN" sz="5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zh-CN" sz="500" b="1">
                <a:solidFill>
                  <a:srgbClr val="ED1C24"/>
                </a:solidFill>
                <a:latin typeface="나눔고딕"/>
                <a:ea typeface="나눔고딕"/>
                <a:cs typeface="Times New Roman"/>
              </a:rPr>
              <a:t>연결하지</a:t>
            </a:r>
            <a:r>
              <a:rPr lang="en-US" altLang="zh-CN" sz="50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zh-CN" sz="500" b="1">
                <a:solidFill>
                  <a:srgbClr val="ED1C24"/>
                </a:solidFill>
                <a:latin typeface="나눔고딕"/>
                <a:ea typeface="나눔고딕"/>
                <a:cs typeface="Times New Roman"/>
              </a:rPr>
              <a:t>마시오</a:t>
            </a:r>
          </a:p>
        </p:txBody>
      </p:sp>
      <p:sp>
        <p:nvSpPr>
          <p:cNvPr id="38" name="Freeform 3"/>
          <p:cNvSpPr/>
          <p:nvPr/>
        </p:nvSpPr>
        <p:spPr>
          <a:xfrm>
            <a:off x="284044" y="654573"/>
            <a:ext cx="4345876" cy="33019"/>
          </a:xfrm>
          <a:custGeom>
            <a:avLst/>
            <a:gdLst>
              <a:gd name="connsiteX0" fmla="*/ 8254 w 4345876"/>
              <a:gd name="connsiteY0" fmla="*/ 8255 h 33019"/>
              <a:gd name="connsiteX1" fmla="*/ 4337621 w 4345876"/>
              <a:gd name="connsiteY1" fmla="*/ 8255 h 33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45876" h="33019">
                <a:moveTo>
                  <a:pt x="8254" y="8255"/>
                </a:moveTo>
                <a:lnTo>
                  <a:pt x="4337621" y="8255"/>
                </a:lnTo>
              </a:path>
            </a:pathLst>
          </a:custGeom>
          <a:ln w="12700">
            <a:solidFill>
              <a:srgbClr val="ED163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5989472" y="4403750"/>
            <a:ext cx="130530" cy="67462"/>
          </a:xfrm>
          <a:custGeom>
            <a:avLst/>
            <a:gdLst>
              <a:gd name="connsiteX0" fmla="*/ 0 w 130530"/>
              <a:gd name="connsiteY0" fmla="*/ 67462 h 67462"/>
              <a:gd name="connsiteX1" fmla="*/ 130530 w 130530"/>
              <a:gd name="connsiteY1" fmla="*/ 67462 h 67462"/>
              <a:gd name="connsiteX2" fmla="*/ 130530 w 130530"/>
              <a:gd name="connsiteY2" fmla="*/ 0 h 67462"/>
              <a:gd name="connsiteX3" fmla="*/ 0 w 130530"/>
              <a:gd name="connsiteY3" fmla="*/ 0 h 67462"/>
              <a:gd name="connsiteX4" fmla="*/ 0 w 130530"/>
              <a:gd name="connsiteY4" fmla="*/ 67462 h 67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0530" h="67462">
                <a:moveTo>
                  <a:pt x="0" y="67462"/>
                </a:moveTo>
                <a:lnTo>
                  <a:pt x="130530" y="67462"/>
                </a:lnTo>
                <a:lnTo>
                  <a:pt x="130530" y="0"/>
                </a:lnTo>
                <a:lnTo>
                  <a:pt x="0" y="0"/>
                </a:lnTo>
                <a:lnTo>
                  <a:pt x="0" y="67462"/>
                </a:ln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0" y="0"/>
            <a:ext cx="6120003" cy="85747"/>
          </a:xfrm>
          <a:custGeom>
            <a:avLst/>
            <a:gdLst>
              <a:gd name="connsiteX0" fmla="*/ 0 w 6120003"/>
              <a:gd name="connsiteY0" fmla="*/ 0 h 85747"/>
              <a:gd name="connsiteX1" fmla="*/ 6120003 w 6120003"/>
              <a:gd name="connsiteY1" fmla="*/ 0 h 85747"/>
              <a:gd name="connsiteX2" fmla="*/ 6120003 w 6120003"/>
              <a:gd name="connsiteY2" fmla="*/ 85747 h 85747"/>
              <a:gd name="connsiteX3" fmla="*/ 0 w 6120003"/>
              <a:gd name="connsiteY3" fmla="*/ 85747 h 85747"/>
              <a:gd name="connsiteX4" fmla="*/ 0 w 6120003"/>
              <a:gd name="connsiteY4" fmla="*/ 0 h 85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20003" h="85747">
                <a:moveTo>
                  <a:pt x="0" y="0"/>
                </a:moveTo>
                <a:lnTo>
                  <a:pt x="6120003" y="0"/>
                </a:lnTo>
                <a:lnTo>
                  <a:pt x="6120003" y="85747"/>
                </a:lnTo>
                <a:lnTo>
                  <a:pt x="0" y="85747"/>
                </a:lnTo>
                <a:lnTo>
                  <a:pt x="0" y="0"/>
                </a:ln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직사각형 35"/>
          <p:cNvSpPr/>
          <p:nvPr/>
        </p:nvSpPr>
        <p:spPr>
          <a:xfrm>
            <a:off x="5475265" y="1864995"/>
            <a:ext cx="99240" cy="166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5650706" y="870280"/>
            <a:ext cx="83786" cy="116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9" name="TextBox 1"/>
          <p:cNvSpPr txBox="1"/>
          <p:nvPr/>
        </p:nvSpPr>
        <p:spPr>
          <a:xfrm>
            <a:off x="5427732" y="1968755"/>
            <a:ext cx="572273" cy="276999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600"/>
              </a:lnSpc>
              <a:defRPr/>
            </a:pPr>
            <a:r>
              <a:rPr lang="en-US" altLang="zh-CN" sz="7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AV</a:t>
            </a:r>
            <a:r>
              <a:rPr lang="ru-RU" altLang="zh-CN" sz="7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 выход</a:t>
            </a:r>
          </a:p>
          <a:p>
            <a:pPr>
              <a:lnSpc>
                <a:spcPts val="600"/>
              </a:lnSpc>
              <a:defRPr/>
            </a:pPr>
            <a:r>
              <a:rPr lang="ru-RU" altLang="zh-CN" sz="7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(аналоговое </a:t>
            </a:r>
          </a:p>
          <a:p>
            <a:pPr>
              <a:lnSpc>
                <a:spcPts val="600"/>
              </a:lnSpc>
              <a:defRPr/>
            </a:pPr>
            <a:r>
              <a:rPr lang="ru-RU" altLang="zh-CN" sz="7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видео)</a:t>
            </a:r>
            <a:endParaRPr lang="en-US" altLang="zh-CN" sz="7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5503777" y="4034542"/>
            <a:ext cx="70728" cy="25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58017" y="1678328"/>
            <a:ext cx="219427" cy="207566"/>
          </a:xfrm>
          <a:prstGeom prst="rect">
            <a:avLst/>
          </a:prstGeom>
        </p:spPr>
      </p:pic>
      <p:sp>
        <p:nvSpPr>
          <p:cNvPr id="19" name="TextBox 1"/>
          <p:cNvSpPr txBox="1"/>
          <p:nvPr/>
        </p:nvSpPr>
        <p:spPr>
          <a:xfrm>
            <a:off x="5435599" y="1752600"/>
            <a:ext cx="69851" cy="11239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15" b="1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flipH="1">
            <a:off x="5465430" y="3475931"/>
            <a:ext cx="109075" cy="599913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4949490" y="3235746"/>
            <a:ext cx="564257" cy="648549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tabLst>
                <a:tab pos="50800" algn="l"/>
              </a:tabLst>
              <a:defRPr/>
            </a:pPr>
            <a:r>
              <a:rPr lang="en-US" altLang="zh-CN" sz="500" b="1">
                <a:solidFill>
                  <a:srgbClr val="FFFFFF"/>
                </a:solidFill>
                <a:latin typeface="나눔고딕"/>
                <a:ea typeface="나눔고딕"/>
                <a:cs typeface="Times New Roman"/>
              </a:rPr>
              <a:t>12</a:t>
            </a:r>
          </a:p>
          <a:p>
            <a:pPr>
              <a:lnSpc>
                <a:spcPts val="1000"/>
              </a:lnSpc>
              <a:defRPr/>
            </a:pPr>
            <a:endParaRPr lang="en-US" altLang="zh-CN">
              <a:latin typeface="나눔고딕"/>
              <a:ea typeface="나눔고딕"/>
            </a:endParaRPr>
          </a:p>
          <a:p>
            <a:pPr>
              <a:lnSpc>
                <a:spcPts val="1000"/>
              </a:lnSpc>
              <a:defRPr/>
            </a:pPr>
            <a:endParaRPr lang="en-US" altLang="zh-CN">
              <a:latin typeface="나눔고딕"/>
              <a:ea typeface="나눔고딕"/>
            </a:endParaRPr>
          </a:p>
          <a:p>
            <a:pPr>
              <a:lnSpc>
                <a:spcPts val="1000"/>
              </a:lnSpc>
              <a:defRPr/>
            </a:pPr>
            <a:endParaRPr lang="en-US" altLang="zh-CN">
              <a:latin typeface="나눔고딕"/>
              <a:ea typeface="나눔고딕"/>
            </a:endParaRPr>
          </a:p>
          <a:p>
            <a:pPr>
              <a:lnSpc>
                <a:spcPts val="1300"/>
              </a:lnSpc>
              <a:tabLst>
                <a:tab pos="50800" algn="l"/>
              </a:tabLst>
              <a:defRPr/>
            </a:pPr>
            <a:r>
              <a:rPr lang="en-US" altLang="zh-CN">
                <a:latin typeface="나눔고딕"/>
                <a:ea typeface="나눔고딕"/>
              </a:rPr>
              <a:t>	  </a:t>
            </a:r>
            <a:r>
              <a:rPr lang="en-US" altLang="zh-CN" sz="800" b="1">
                <a:solidFill>
                  <a:srgbClr val="FFFFFF"/>
                </a:solidFill>
                <a:latin typeface="나눔고딕"/>
                <a:ea typeface="나눔고딕"/>
                <a:cs typeface="Times New Roman"/>
              </a:rPr>
              <a:t>Monitor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3060699" y="3330575"/>
            <a:ext cx="266700" cy="46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3694536" y="3101975"/>
            <a:ext cx="111796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3720289" y="2743200"/>
            <a:ext cx="190666" cy="69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3060699" y="2762731"/>
            <a:ext cx="190666" cy="56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208629" y="3752040"/>
            <a:ext cx="441769" cy="250775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42230" y="3752040"/>
            <a:ext cx="441769" cy="250775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363988" y="3752040"/>
            <a:ext cx="441769" cy="250775"/>
          </a:xfrm>
          <a:prstGeom prst="rect">
            <a:avLst/>
          </a:prstGeom>
        </p:spPr>
      </p:pic>
      <p:sp>
        <p:nvSpPr>
          <p:cNvPr id="62" name="직사각형 61"/>
          <p:cNvSpPr/>
          <p:nvPr/>
        </p:nvSpPr>
        <p:spPr>
          <a:xfrm>
            <a:off x="1666045" y="3723000"/>
            <a:ext cx="228104" cy="190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694844" y="3748136"/>
            <a:ext cx="441769" cy="250775"/>
          </a:xfrm>
          <a:prstGeom prst="rect">
            <a:avLst/>
          </a:prstGeom>
        </p:spPr>
      </p:pic>
      <p:sp>
        <p:nvSpPr>
          <p:cNvPr id="66" name="직사각형 65"/>
          <p:cNvSpPr/>
          <p:nvPr/>
        </p:nvSpPr>
        <p:spPr>
          <a:xfrm>
            <a:off x="1591024" y="4016976"/>
            <a:ext cx="2387840" cy="210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/>
          </a:p>
        </p:txBody>
      </p:sp>
      <p:sp>
        <p:nvSpPr>
          <p:cNvPr id="68" name="TextBox 1"/>
          <p:cNvSpPr txBox="1"/>
          <p:nvPr/>
        </p:nvSpPr>
        <p:spPr>
          <a:xfrm>
            <a:off x="2808622" y="3680562"/>
            <a:ext cx="67928" cy="11028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00" b="1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</a:p>
        </p:txBody>
      </p:sp>
      <p:sp>
        <p:nvSpPr>
          <p:cNvPr id="69" name="TextBox 1"/>
          <p:cNvSpPr txBox="1"/>
          <p:nvPr/>
        </p:nvSpPr>
        <p:spPr>
          <a:xfrm>
            <a:off x="3454275" y="3684604"/>
            <a:ext cx="69975" cy="110287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500"/>
              </a:lnSpc>
              <a:defRPr/>
            </a:pPr>
            <a:r>
              <a:rPr lang="en-US" altLang="zh-CN" sz="500" b="1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50217" y="4034542"/>
            <a:ext cx="372108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altLang="en-US" sz="500" dirty="0">
                <a:latin typeface="나눔고딕 ExtraBold"/>
                <a:ea typeface="나눔고딕 ExtraBold"/>
              </a:rPr>
              <a:t>Камера переднего вида</a:t>
            </a:r>
            <a:endParaRPr lang="en-US" altLang="en-US" sz="500" dirty="0">
              <a:latin typeface="나눔고딕 ExtraBold"/>
              <a:ea typeface="나눔고딕 ExtraBold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44231" y="4034542"/>
            <a:ext cx="372108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altLang="en-US" sz="500" dirty="0">
                <a:latin typeface="나눔고딕 ExtraBold"/>
                <a:ea typeface="나눔고딕 ExtraBold"/>
              </a:rPr>
              <a:t>Камера заднего вида</a:t>
            </a:r>
            <a:endParaRPr lang="en-US" altLang="en-US" sz="500" dirty="0">
              <a:latin typeface="나눔고딕 ExtraBold"/>
              <a:ea typeface="나눔고딕 ExtraBol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68105" y="4034542"/>
            <a:ext cx="412988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altLang="ko-KR" sz="500" dirty="0">
                <a:latin typeface="나눔고딕 ExtraBold"/>
                <a:ea typeface="나눔고딕 ExtraBold"/>
              </a:rPr>
              <a:t>Камера обзора левой стороны</a:t>
            </a:r>
            <a:endParaRPr lang="ko-KR" altLang="en-US" sz="500" dirty="0">
              <a:latin typeface="나눔고딕 ExtraBold"/>
              <a:ea typeface="나눔고딕 ExtraBold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90645" y="4034542"/>
            <a:ext cx="436228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altLang="ko-KR" sz="500" dirty="0">
                <a:latin typeface="나눔고딕 ExtraBold"/>
                <a:ea typeface="나눔고딕 ExtraBold"/>
              </a:rPr>
              <a:t>Камера обзора правой стороны</a:t>
            </a:r>
            <a:endParaRPr lang="ko-KR" altLang="en-US" sz="500" dirty="0">
              <a:latin typeface="나눔고딕 ExtraBold"/>
              <a:ea typeface="나눔고딕 ExtraBold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63245" y="1378294"/>
            <a:ext cx="908914" cy="685456"/>
          </a:xfrm>
          <a:prstGeom prst="rect">
            <a:avLst/>
          </a:prstGeom>
        </p:spPr>
      </p:pic>
      <p:sp>
        <p:nvSpPr>
          <p:cNvPr id="35" name="TextBox 1"/>
          <p:cNvSpPr txBox="1"/>
          <p:nvPr/>
        </p:nvSpPr>
        <p:spPr>
          <a:xfrm rot="660708">
            <a:off x="785931" y="1656193"/>
            <a:ext cx="391294" cy="151652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ts val="800"/>
              </a:lnSpc>
              <a:defRPr/>
            </a:pPr>
            <a:r>
              <a:rPr lang="en-US" altLang="zh-CN" sz="1200" b="1">
                <a:solidFill>
                  <a:schemeClr val="bg1"/>
                </a:solidFill>
                <a:latin typeface="나눔고딕"/>
                <a:ea typeface="나눔고딕"/>
                <a:cs typeface="Times New Roman"/>
              </a:rPr>
              <a:t>ECU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1131886" y="2368550"/>
            <a:ext cx="762263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900" dirty="0"/>
              <a:t>удлинитель</a:t>
            </a:r>
            <a:endParaRPr lang="ko-KR" altLang="en-US" sz="900" dirty="0"/>
          </a:p>
        </p:txBody>
      </p:sp>
      <p:sp>
        <p:nvSpPr>
          <p:cNvPr id="1030" name="TextBox 1029"/>
          <p:cNvSpPr txBox="1"/>
          <p:nvPr/>
        </p:nvSpPr>
        <p:spPr>
          <a:xfrm>
            <a:off x="1993105" y="3178175"/>
            <a:ext cx="381000" cy="1822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00"/>
              <a:t>TRG1</a:t>
            </a:r>
          </a:p>
        </p:txBody>
      </p:sp>
      <p:sp>
        <p:nvSpPr>
          <p:cNvPr id="1031" name="TextBox 1030"/>
          <p:cNvSpPr txBox="1"/>
          <p:nvPr/>
        </p:nvSpPr>
        <p:spPr>
          <a:xfrm>
            <a:off x="2526505" y="3187700"/>
            <a:ext cx="381000" cy="1835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00"/>
              <a:t>TRG2</a:t>
            </a:r>
          </a:p>
        </p:txBody>
      </p:sp>
      <p:sp>
        <p:nvSpPr>
          <p:cNvPr id="1032" name="TextBox 1031"/>
          <p:cNvSpPr txBox="1"/>
          <p:nvPr/>
        </p:nvSpPr>
        <p:spPr>
          <a:xfrm>
            <a:off x="3174205" y="3178175"/>
            <a:ext cx="381000" cy="1822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00"/>
              <a:t>TRG3</a:t>
            </a:r>
          </a:p>
        </p:txBody>
      </p:sp>
      <p:sp>
        <p:nvSpPr>
          <p:cNvPr id="1034" name="TextBox 1033"/>
          <p:cNvSpPr txBox="1"/>
          <p:nvPr/>
        </p:nvSpPr>
        <p:spPr>
          <a:xfrm>
            <a:off x="4090354" y="2773482"/>
            <a:ext cx="7391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ko-KR" sz="700" b="1" dirty="0"/>
              <a:t>Линия питания</a:t>
            </a:r>
            <a:endParaRPr lang="ko-KR" altLang="en-US" sz="700" b="1" dirty="0"/>
          </a:p>
          <a:p>
            <a:pPr>
              <a:defRPr/>
            </a:pPr>
            <a:r>
              <a:rPr lang="ru-RU" altLang="ko-KR" sz="700" b="1" dirty="0">
                <a:solidFill>
                  <a:srgbClr val="FF0000"/>
                </a:solidFill>
              </a:rPr>
              <a:t>Красный: АКБ</a:t>
            </a:r>
            <a:endParaRPr lang="ko-KR" altLang="en-US" sz="7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altLang="ko-KR" sz="700" b="1" dirty="0">
                <a:solidFill>
                  <a:srgbClr val="FFB689"/>
                </a:solidFill>
              </a:rPr>
              <a:t>Желтый:</a:t>
            </a:r>
            <a:r>
              <a:rPr lang="ko-KR" altLang="en-US" sz="700" b="1" dirty="0">
                <a:solidFill>
                  <a:srgbClr val="FFB689"/>
                </a:solidFill>
              </a:rPr>
              <a:t> </a:t>
            </a:r>
            <a:r>
              <a:rPr lang="ru-RU" altLang="ko-KR" sz="700" b="1" dirty="0">
                <a:solidFill>
                  <a:srgbClr val="FFB689"/>
                </a:solidFill>
              </a:rPr>
              <a:t>АСС</a:t>
            </a:r>
            <a:r>
              <a:rPr lang="ko-KR" altLang="en-US" sz="700" b="1" dirty="0">
                <a:solidFill>
                  <a:srgbClr val="FFB689"/>
                </a:solidFill>
              </a:rPr>
              <a:t>+</a:t>
            </a:r>
          </a:p>
          <a:p>
            <a:pPr>
              <a:defRPr/>
            </a:pPr>
            <a:r>
              <a:rPr lang="ru-RU" altLang="ko-KR" sz="700" b="1" dirty="0"/>
              <a:t>Черный:</a:t>
            </a:r>
            <a:r>
              <a:rPr lang="ko-KR" altLang="en-US" sz="700" b="1" dirty="0"/>
              <a:t> </a:t>
            </a:r>
            <a:r>
              <a:rPr lang="ru-RU" altLang="ko-KR" sz="700" b="1" dirty="0"/>
              <a:t>заземление</a:t>
            </a:r>
            <a:endParaRPr lang="ko-KR" altLang="en-US" sz="700" b="1" dirty="0"/>
          </a:p>
        </p:txBody>
      </p:sp>
      <p:cxnSp>
        <p:nvCxnSpPr>
          <p:cNvPr id="1035" name="직선 연결선 1034"/>
          <p:cNvCxnSpPr/>
          <p:nvPr/>
        </p:nvCxnSpPr>
        <p:spPr>
          <a:xfrm>
            <a:off x="1307305" y="1958975"/>
            <a:ext cx="152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직선 연결선 1035"/>
          <p:cNvCxnSpPr/>
          <p:nvPr/>
        </p:nvCxnSpPr>
        <p:spPr>
          <a:xfrm rot="16200000" flipH="1">
            <a:off x="1379695" y="2021840"/>
            <a:ext cx="16002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Box 1036"/>
          <p:cNvSpPr txBox="1"/>
          <p:nvPr/>
        </p:nvSpPr>
        <p:spPr>
          <a:xfrm>
            <a:off x="1002506" y="2125345"/>
            <a:ext cx="762000" cy="21544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800" b="1" dirty="0"/>
              <a:t>HDMI</a:t>
            </a:r>
            <a:r>
              <a:rPr lang="ko-KR" altLang="en-US" sz="800" b="1" dirty="0"/>
              <a:t> </a:t>
            </a:r>
            <a:r>
              <a:rPr lang="ru-RU" altLang="ko-KR" sz="800" b="1" dirty="0"/>
              <a:t>кабель</a:t>
            </a:r>
            <a:endParaRPr lang="ko-KR" altLang="en-US" sz="800" b="1" dirty="0"/>
          </a:p>
        </p:txBody>
      </p:sp>
      <p:cxnSp>
        <p:nvCxnSpPr>
          <p:cNvPr id="1039" name="직선 연결선 1038"/>
          <p:cNvCxnSpPr/>
          <p:nvPr/>
        </p:nvCxnSpPr>
        <p:spPr>
          <a:xfrm rot="16200000" flipH="1">
            <a:off x="623790" y="2863119"/>
            <a:ext cx="1016193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직사각형 1039"/>
          <p:cNvSpPr/>
          <p:nvPr/>
        </p:nvSpPr>
        <p:spPr>
          <a:xfrm>
            <a:off x="707231" y="3330575"/>
            <a:ext cx="838200" cy="506730"/>
          </a:xfrm>
          <a:prstGeom prst="rect">
            <a:avLst/>
          </a:prstGeom>
          <a:solidFill>
            <a:srgbClr val="D9D9D9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41" name="직사각형 1040"/>
          <p:cNvSpPr/>
          <p:nvPr/>
        </p:nvSpPr>
        <p:spPr>
          <a:xfrm>
            <a:off x="4812506" y="3482975"/>
            <a:ext cx="1066800" cy="6096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42" name="TextBox 1041"/>
          <p:cNvSpPr txBox="1"/>
          <p:nvPr/>
        </p:nvSpPr>
        <p:spPr>
          <a:xfrm>
            <a:off x="4753910" y="3482975"/>
            <a:ext cx="8967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dirty="0"/>
              <a:t>AHD</a:t>
            </a:r>
            <a:endParaRPr lang="ru-RU" altLang="ko-KR" sz="1000" dirty="0"/>
          </a:p>
          <a:p>
            <a:pPr algn="ctr">
              <a:defRPr/>
            </a:pPr>
            <a:r>
              <a:rPr lang="ru-RU" altLang="ko-KR" sz="1000" dirty="0"/>
              <a:t>(Аналоговое видео высокого разрешения)</a:t>
            </a:r>
            <a:endParaRPr lang="en-US" altLang="ko-KR" sz="1000" dirty="0"/>
          </a:p>
        </p:txBody>
      </p:sp>
      <p:sp>
        <p:nvSpPr>
          <p:cNvPr id="1045" name="TextBox 1044"/>
          <p:cNvSpPr txBox="1"/>
          <p:nvPr/>
        </p:nvSpPr>
        <p:spPr>
          <a:xfrm>
            <a:off x="686941" y="3437746"/>
            <a:ext cx="83362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ko-KR" sz="1300" dirty="0"/>
              <a:t>Монитор</a:t>
            </a:r>
            <a:endParaRPr lang="en-US" altLang="ko-KR" sz="1300" dirty="0"/>
          </a:p>
        </p:txBody>
      </p:sp>
      <p:sp>
        <p:nvSpPr>
          <p:cNvPr id="1046" name="TextBox 1045"/>
          <p:cNvSpPr txBox="1"/>
          <p:nvPr/>
        </p:nvSpPr>
        <p:spPr>
          <a:xfrm>
            <a:off x="1688306" y="4290060"/>
            <a:ext cx="3048000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700" dirty="0"/>
              <a:t>**</a:t>
            </a:r>
            <a:r>
              <a:rPr lang="ko-KR" altLang="en-US" sz="700" dirty="0"/>
              <a:t> </a:t>
            </a:r>
            <a:r>
              <a:rPr lang="ru-RU" altLang="ko-KR" sz="700" dirty="0"/>
              <a:t>Соединения: </a:t>
            </a:r>
            <a:r>
              <a:rPr lang="en-US" altLang="ko-KR" sz="700" dirty="0"/>
              <a:t>TRG1</a:t>
            </a:r>
            <a:r>
              <a:rPr lang="ko-KR" altLang="en-US" sz="700" dirty="0"/>
              <a:t> </a:t>
            </a:r>
            <a:r>
              <a:rPr lang="en-US" altLang="ko-KR" sz="700" dirty="0"/>
              <a:t>–</a:t>
            </a:r>
            <a:r>
              <a:rPr lang="ru-RU" altLang="ko-KR" sz="700" dirty="0"/>
              <a:t> сигнал заднего вида</a:t>
            </a:r>
            <a:r>
              <a:rPr lang="en-US" altLang="ko-KR" sz="700" dirty="0"/>
              <a:t>,</a:t>
            </a:r>
            <a:r>
              <a:rPr lang="ko-KR" altLang="en-US" sz="700" dirty="0"/>
              <a:t>  </a:t>
            </a:r>
            <a:r>
              <a:rPr lang="en-US" altLang="ko-KR" sz="700" dirty="0"/>
              <a:t>TRG2</a:t>
            </a:r>
            <a:r>
              <a:rPr lang="ko-KR" altLang="en-US" sz="700" dirty="0"/>
              <a:t> </a:t>
            </a:r>
            <a:r>
              <a:rPr lang="en-US" altLang="ko-KR" sz="700" dirty="0"/>
              <a:t>–</a:t>
            </a:r>
            <a:r>
              <a:rPr lang="ru-RU" altLang="ko-KR" sz="700" dirty="0"/>
              <a:t> слева</a:t>
            </a:r>
            <a:r>
              <a:rPr lang="en-US" altLang="ko-KR" sz="700" dirty="0"/>
              <a:t>,</a:t>
            </a:r>
            <a:r>
              <a:rPr lang="ko-KR" altLang="en-US" sz="700" dirty="0"/>
              <a:t>  </a:t>
            </a:r>
            <a:r>
              <a:rPr lang="en-US" altLang="ko-KR" sz="700" dirty="0"/>
              <a:t>TRG3</a:t>
            </a:r>
            <a:r>
              <a:rPr lang="ko-KR" altLang="en-US" sz="700" dirty="0"/>
              <a:t> </a:t>
            </a:r>
            <a:r>
              <a:rPr lang="en-US" altLang="ko-KR" sz="700" dirty="0"/>
              <a:t>–</a:t>
            </a:r>
            <a:r>
              <a:rPr lang="ru-RU" altLang="ko-KR" sz="700" dirty="0"/>
              <a:t>справа </a:t>
            </a:r>
            <a:r>
              <a:rPr lang="en-US" altLang="ko-KR" sz="700" dirty="0"/>
              <a:t>.</a:t>
            </a:r>
          </a:p>
        </p:txBody>
      </p:sp>
      <p:sp>
        <p:nvSpPr>
          <p:cNvPr id="1038" name="직사각형 1037"/>
          <p:cNvSpPr/>
          <p:nvPr/>
        </p:nvSpPr>
        <p:spPr>
          <a:xfrm>
            <a:off x="5498306" y="854075"/>
            <a:ext cx="304800" cy="83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284045" y="388232"/>
            <a:ext cx="5669080" cy="84273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2100"/>
              </a:lnSpc>
              <a:tabLst>
                <a:tab pos="444500" algn="l"/>
              </a:tabLst>
              <a:defRPr/>
            </a:pPr>
            <a:r>
              <a:rPr lang="en-US" altLang="zh-CN" sz="1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0</a:t>
            </a:r>
            <a:r>
              <a:rPr lang="ru-RU" altLang="zh-CN" sz="1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4</a:t>
            </a:r>
            <a:r>
              <a:rPr lang="en-US" altLang="zh-CN" sz="1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.</a:t>
            </a:r>
            <a:r>
              <a:rPr lang="en-US" altLang="zh-CN" sz="19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zh-CN" sz="16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Комплектация прибора и места крепления камер</a:t>
            </a:r>
            <a:endParaRPr lang="en-US" altLang="zh-CN" sz="11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1400"/>
              </a:lnSpc>
              <a:tabLst>
                <a:tab pos="127000" algn="l"/>
                <a:tab pos="139700" algn="l"/>
                <a:tab pos="571500" algn="l"/>
                <a:tab pos="762000" algn="l"/>
              </a:tabLst>
              <a:defRPr/>
            </a:pPr>
            <a:r>
              <a:rPr lang="ru-RU" altLang="ko-KR" sz="1100" dirty="0">
                <a:ea typeface="나눔고딕"/>
                <a:cs typeface="Times New Roman"/>
              </a:rPr>
              <a:t>Подробная инструкция по эксплуатации </a:t>
            </a:r>
            <a:r>
              <a:rPr lang="ru-RU" altLang="ko-KR" sz="900" dirty="0">
                <a:ea typeface="나눔고딕"/>
                <a:cs typeface="Times New Roman"/>
              </a:rPr>
              <a:t>Surround View Monitoring </a:t>
            </a:r>
            <a:r>
              <a:rPr kumimoji="0" lang="ru-RU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나눔고딕"/>
                <a:cs typeface="Times New Roman"/>
              </a:rPr>
              <a:t>СИСТЕМЫ КРУГОВОГО ОБЗОРА</a:t>
            </a:r>
            <a:endParaRPr lang="en-US" altLang="zh-CN" sz="900" dirty="0">
              <a:ea typeface="나눔고딕"/>
              <a:cs typeface="Times New Roman"/>
            </a:endParaRPr>
          </a:p>
          <a:p>
            <a:pPr>
              <a:lnSpc>
                <a:spcPts val="1000"/>
              </a:lnSpc>
              <a:defRPr/>
            </a:pPr>
            <a:endParaRPr lang="en-US" altLang="zh-CN" dirty="0">
              <a:latin typeface="나눔고딕"/>
              <a:ea typeface="나눔고딕"/>
            </a:endParaRPr>
          </a:p>
          <a:p>
            <a:pPr>
              <a:lnSpc>
                <a:spcPts val="2000"/>
              </a:lnSpc>
              <a:defRPr/>
            </a:pPr>
            <a:r>
              <a:rPr lang="ko-KR" altLang="en-US" sz="10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             </a:t>
            </a:r>
            <a:r>
              <a:rPr lang="ru-RU" altLang="ko-KR" sz="10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4</a:t>
            </a:r>
            <a:r>
              <a:rPr lang="en-US" altLang="zh-CN" sz="10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-</a:t>
            </a:r>
            <a:r>
              <a:rPr lang="ru-RU" altLang="zh-CN" sz="10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1</a:t>
            </a:r>
            <a:r>
              <a:rPr lang="en-US" altLang="zh-CN" sz="10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zh-CN" sz="10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Места крепления камер</a:t>
            </a:r>
            <a:endParaRPr lang="en-US" altLang="ko-KR" sz="10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284044" y="654573"/>
            <a:ext cx="4345876" cy="33019"/>
          </a:xfrm>
          <a:custGeom>
            <a:avLst/>
            <a:gdLst>
              <a:gd name="connsiteX0" fmla="*/ 8254 w 4345876"/>
              <a:gd name="connsiteY0" fmla="*/ 8255 h 33019"/>
              <a:gd name="connsiteX1" fmla="*/ 4337621 w 4345876"/>
              <a:gd name="connsiteY1" fmla="*/ 8255 h 33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45876" h="33019">
                <a:moveTo>
                  <a:pt x="8254" y="8255"/>
                </a:moveTo>
                <a:lnTo>
                  <a:pt x="4337621" y="8255"/>
                </a:lnTo>
              </a:path>
            </a:pathLst>
          </a:custGeom>
          <a:ln w="12700">
            <a:solidFill>
              <a:srgbClr val="ED163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0" y="0"/>
            <a:ext cx="6120003" cy="85747"/>
          </a:xfrm>
          <a:custGeom>
            <a:avLst/>
            <a:gdLst>
              <a:gd name="connsiteX0" fmla="*/ 0 w 6120003"/>
              <a:gd name="connsiteY0" fmla="*/ 0 h 85747"/>
              <a:gd name="connsiteX1" fmla="*/ 6120003 w 6120003"/>
              <a:gd name="connsiteY1" fmla="*/ 0 h 85747"/>
              <a:gd name="connsiteX2" fmla="*/ 6120003 w 6120003"/>
              <a:gd name="connsiteY2" fmla="*/ 85747 h 85747"/>
              <a:gd name="connsiteX3" fmla="*/ 0 w 6120003"/>
              <a:gd name="connsiteY3" fmla="*/ 85747 h 85747"/>
              <a:gd name="connsiteX4" fmla="*/ 0 w 6120003"/>
              <a:gd name="connsiteY4" fmla="*/ 0 h 85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20003" h="85747">
                <a:moveTo>
                  <a:pt x="0" y="0"/>
                </a:moveTo>
                <a:lnTo>
                  <a:pt x="6120003" y="0"/>
                </a:lnTo>
                <a:lnTo>
                  <a:pt x="6120003" y="85747"/>
                </a:lnTo>
                <a:lnTo>
                  <a:pt x="0" y="85747"/>
                </a:lnTo>
                <a:lnTo>
                  <a:pt x="0" y="0"/>
                </a:ln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5989472" y="4425975"/>
            <a:ext cx="130530" cy="67462"/>
          </a:xfrm>
          <a:custGeom>
            <a:avLst/>
            <a:gdLst>
              <a:gd name="connsiteX0" fmla="*/ 0 w 130530"/>
              <a:gd name="connsiteY0" fmla="*/ 67462 h 67462"/>
              <a:gd name="connsiteX1" fmla="*/ 130530 w 130530"/>
              <a:gd name="connsiteY1" fmla="*/ 67462 h 67462"/>
              <a:gd name="connsiteX2" fmla="*/ 130530 w 130530"/>
              <a:gd name="connsiteY2" fmla="*/ 0 h 67462"/>
              <a:gd name="connsiteX3" fmla="*/ 0 w 130530"/>
              <a:gd name="connsiteY3" fmla="*/ 0 h 67462"/>
              <a:gd name="connsiteX4" fmla="*/ 0 w 130530"/>
              <a:gd name="connsiteY4" fmla="*/ 67462 h 67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0530" h="67462">
                <a:moveTo>
                  <a:pt x="0" y="67462"/>
                </a:moveTo>
                <a:lnTo>
                  <a:pt x="130530" y="67462"/>
                </a:lnTo>
                <a:lnTo>
                  <a:pt x="130530" y="0"/>
                </a:lnTo>
                <a:lnTo>
                  <a:pt x="0" y="0"/>
                </a:lnTo>
                <a:lnTo>
                  <a:pt x="0" y="67462"/>
                </a:ln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9" name="TextBox 1"/>
          <p:cNvSpPr txBox="1"/>
          <p:nvPr/>
        </p:nvSpPr>
        <p:spPr>
          <a:xfrm>
            <a:off x="5422106" y="4486452"/>
            <a:ext cx="457201" cy="138949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800"/>
              </a:lnSpc>
              <a:tabLst>
                <a:tab pos="127000" algn="l"/>
                <a:tab pos="139700" algn="l"/>
                <a:tab pos="571500" algn="l"/>
                <a:tab pos="762000" algn="l"/>
              </a:tabLst>
              <a:defRPr/>
            </a:pPr>
            <a:r>
              <a:rPr lang="en-US" altLang="ko-KR" sz="600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DELTA</a:t>
            </a:r>
            <a:r>
              <a:rPr lang="en-US" altLang="zh-CN" sz="600" dirty="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ko-KR" sz="600" dirty="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zh-CN" sz="6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0</a:t>
            </a:r>
            <a:r>
              <a:rPr lang="ru-RU" altLang="zh-CN" sz="6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6</a:t>
            </a:r>
            <a:endParaRPr lang="en-US" altLang="ko-KR" sz="600" b="1" dirty="0">
              <a:solidFill>
                <a:srgbClr val="ED1639"/>
              </a:solidFill>
              <a:latin typeface="나눔고딕"/>
              <a:ea typeface="나눔고딕"/>
              <a:cs typeface="Times New Roman"/>
            </a:endParaRPr>
          </a:p>
        </p:txBody>
      </p:sp>
      <p:pic>
        <p:nvPicPr>
          <p:cNvPr id="1037" name="그림 103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306" y="1196975"/>
            <a:ext cx="2438404" cy="2438404"/>
          </a:xfrm>
          <a:prstGeom prst="rect">
            <a:avLst/>
          </a:prstGeom>
        </p:spPr>
      </p:pic>
      <p:sp>
        <p:nvSpPr>
          <p:cNvPr id="1039" name="TextBox 1"/>
          <p:cNvSpPr txBox="1"/>
          <p:nvPr/>
        </p:nvSpPr>
        <p:spPr>
          <a:xfrm>
            <a:off x="3517106" y="2421890"/>
            <a:ext cx="741402" cy="495007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700"/>
              </a:lnSpc>
              <a:defRPr/>
            </a:pPr>
            <a:endParaRPr lang="en-US" altLang="ko-KR" sz="700" b="1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  <a:p>
            <a:pPr algn="ctr">
              <a:lnSpc>
                <a:spcPts val="700"/>
              </a:lnSpc>
              <a:defRPr/>
            </a:pPr>
            <a:r>
              <a:rPr lang="en-US" altLang="ko-KR" sz="700" b="1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4 - </a:t>
            </a:r>
            <a:r>
              <a:rPr lang="ru-RU" altLang="ko-KR" sz="700" b="1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Камера обзора правой стороны</a:t>
            </a:r>
            <a:endParaRPr lang="en-US" altLang="ko-KR" sz="700" b="1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  <a:p>
            <a:pPr algn="ctr">
              <a:lnSpc>
                <a:spcPts val="700"/>
              </a:lnSpc>
              <a:defRPr/>
            </a:pPr>
            <a:endParaRPr lang="en-US" altLang="ko-KR" sz="700" b="1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1040" name="TextBox 1"/>
          <p:cNvSpPr txBox="1"/>
          <p:nvPr/>
        </p:nvSpPr>
        <p:spPr>
          <a:xfrm>
            <a:off x="1057053" y="3108960"/>
            <a:ext cx="707453" cy="40523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700"/>
              </a:lnSpc>
              <a:defRPr/>
            </a:pPr>
            <a:endParaRPr lang="en-US" altLang="ko-KR" sz="700" b="1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  <a:p>
            <a:pPr algn="ctr">
              <a:lnSpc>
                <a:spcPts val="700"/>
              </a:lnSpc>
              <a:defRPr/>
            </a:pPr>
            <a:r>
              <a:rPr lang="en-US" altLang="ko-KR" sz="700" b="1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3 - </a:t>
            </a:r>
            <a:r>
              <a:rPr lang="ru-RU" altLang="en-US" sz="700" b="1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камера обзора заднего вида</a:t>
            </a:r>
            <a:endParaRPr lang="en-US" altLang="ko-KR" sz="700" b="1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1041" name="TextBox 1"/>
          <p:cNvSpPr txBox="1"/>
          <p:nvPr/>
        </p:nvSpPr>
        <p:spPr>
          <a:xfrm>
            <a:off x="3669506" y="1280160"/>
            <a:ext cx="838200" cy="315471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700"/>
              </a:lnSpc>
              <a:defRPr/>
            </a:pPr>
            <a:endParaRPr lang="en-US" altLang="ko-KR" sz="700" b="1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  <a:p>
            <a:pPr algn="ctr">
              <a:lnSpc>
                <a:spcPts val="700"/>
              </a:lnSpc>
              <a:defRPr/>
            </a:pPr>
            <a:r>
              <a:rPr lang="ko-KR" altLang="en-US" sz="700" b="1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ko-KR" sz="700" b="1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1</a:t>
            </a:r>
            <a:r>
              <a:rPr lang="en-US" altLang="en-US" sz="700" b="1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 - </a:t>
            </a:r>
            <a:r>
              <a:rPr lang="ru-RU" altLang="ko-KR" sz="700" b="1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Фронтальная камера</a:t>
            </a:r>
            <a:endParaRPr lang="en-US" altLang="en-US" sz="700" b="1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1042" name="TextBox 1"/>
          <p:cNvSpPr txBox="1"/>
          <p:nvPr/>
        </p:nvSpPr>
        <p:spPr>
          <a:xfrm>
            <a:off x="1459706" y="1965960"/>
            <a:ext cx="762000" cy="495007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700"/>
              </a:lnSpc>
              <a:defRPr/>
            </a:pPr>
            <a:endParaRPr lang="en-US" altLang="ko-KR" sz="700" b="1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  <a:p>
            <a:pPr algn="ctr">
              <a:lnSpc>
                <a:spcPts val="700"/>
              </a:lnSpc>
              <a:defRPr/>
            </a:pPr>
            <a:r>
              <a:rPr lang="en-US" altLang="ko-KR" sz="700" b="1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2 - </a:t>
            </a:r>
            <a:r>
              <a:rPr lang="ru-RU" altLang="ko-KR" sz="700" b="1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камера обзора левой стороны</a:t>
            </a:r>
            <a:endParaRPr lang="en-US" altLang="ko-KR" sz="700" b="1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  <a:p>
            <a:pPr algn="ctr">
              <a:lnSpc>
                <a:spcPts val="700"/>
              </a:lnSpc>
              <a:defRPr/>
            </a:pPr>
            <a:endParaRPr lang="en-US" altLang="ko-KR" sz="700" b="1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1047" name="타원 42"/>
          <p:cNvSpPr/>
          <p:nvPr/>
        </p:nvSpPr>
        <p:spPr>
          <a:xfrm>
            <a:off x="3351946" y="1520825"/>
            <a:ext cx="79435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48" name="타원 42"/>
          <p:cNvSpPr/>
          <p:nvPr/>
        </p:nvSpPr>
        <p:spPr>
          <a:xfrm>
            <a:off x="2599471" y="2035175"/>
            <a:ext cx="79435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49" name="타원 42"/>
          <p:cNvSpPr/>
          <p:nvPr/>
        </p:nvSpPr>
        <p:spPr>
          <a:xfrm>
            <a:off x="3066196" y="2254250"/>
            <a:ext cx="79435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50" name="타원 42"/>
          <p:cNvSpPr/>
          <p:nvPr/>
        </p:nvSpPr>
        <p:spPr>
          <a:xfrm>
            <a:off x="2202656" y="2873375"/>
            <a:ext cx="79435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51" name="TextBox 1050"/>
          <p:cNvSpPr txBox="1"/>
          <p:nvPr/>
        </p:nvSpPr>
        <p:spPr>
          <a:xfrm>
            <a:off x="173831" y="4102309"/>
            <a:ext cx="297180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"/>
              </a:lnSpc>
              <a:defRPr/>
            </a:pPr>
            <a:r>
              <a:rPr lang="en-US" altLang="ko-KR" sz="7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*</a:t>
            </a:r>
            <a:r>
              <a:rPr lang="ko-KR" altLang="en-US" sz="7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ko-KR" sz="700" dirty="0">
                <a:solidFill>
                  <a:srgbClr val="4F4C4D"/>
                </a:solidFill>
                <a:latin typeface="나눔고딕"/>
                <a:ea typeface="나눔고딕"/>
                <a:cs typeface="Times New Roman"/>
              </a:rPr>
              <a:t>Внутри автобуса могут быть установлены дополнительные многоканальные (от одного до четырех каналов) камеры. </a:t>
            </a:r>
            <a:endParaRPr lang="en-US" altLang="zh-CN" sz="700" dirty="0">
              <a:solidFill>
                <a:srgbClr val="4F4C4D"/>
              </a:solidFill>
              <a:latin typeface="나눔고딕"/>
              <a:ea typeface="나눔고딕"/>
              <a:cs typeface="Times New Roman"/>
            </a:endParaRPr>
          </a:p>
        </p:txBody>
      </p:sp>
      <p:pic>
        <p:nvPicPr>
          <p:cNvPr id="1052" name="그림 105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40906" y="3729425"/>
            <a:ext cx="1219200" cy="757028"/>
          </a:xfrm>
          <a:prstGeom prst="rect">
            <a:avLst/>
          </a:prstGeom>
        </p:spPr>
      </p:pic>
      <p:cxnSp>
        <p:nvCxnSpPr>
          <p:cNvPr id="1053" name="직선 연결선 1052"/>
          <p:cNvCxnSpPr/>
          <p:nvPr/>
        </p:nvCxnSpPr>
        <p:spPr>
          <a:xfrm rot="10800000" flipV="1">
            <a:off x="2221706" y="2073275"/>
            <a:ext cx="427007" cy="1142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직선 연결선 1053"/>
          <p:cNvCxnSpPr/>
          <p:nvPr/>
        </p:nvCxnSpPr>
        <p:spPr>
          <a:xfrm rot="10800000" flipV="1">
            <a:off x="3364706" y="1501775"/>
            <a:ext cx="304799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직선 연결선 1054"/>
          <p:cNvCxnSpPr/>
          <p:nvPr/>
        </p:nvCxnSpPr>
        <p:spPr>
          <a:xfrm rot="10800000" flipV="1">
            <a:off x="1764506" y="2949575"/>
            <a:ext cx="457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직선 연결선 1055"/>
          <p:cNvCxnSpPr/>
          <p:nvPr/>
        </p:nvCxnSpPr>
        <p:spPr>
          <a:xfrm rot="10800000">
            <a:off x="3105423" y="2292350"/>
            <a:ext cx="411683" cy="352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화살표: 오른쪽 1057"/>
          <p:cNvSpPr/>
          <p:nvPr/>
        </p:nvSpPr>
        <p:spPr>
          <a:xfrm>
            <a:off x="4660106" y="3863975"/>
            <a:ext cx="76200" cy="152400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59" name="TextBox 1"/>
          <p:cNvSpPr txBox="1"/>
          <p:nvPr/>
        </p:nvSpPr>
        <p:spPr>
          <a:xfrm>
            <a:off x="4756904" y="3749303"/>
            <a:ext cx="436602" cy="40523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txBody>
          <a:bodyPr wrap="square" lIns="0" tIns="0" rIns="0" anchor="ctr" anchorCtr="0">
            <a:spAutoFit/>
          </a:bodyPr>
          <a:lstStyle/>
          <a:p>
            <a:pPr algn="ctr">
              <a:lnSpc>
                <a:spcPts val="700"/>
              </a:lnSpc>
              <a:defRPr/>
            </a:pPr>
            <a:endParaRPr lang="ko-KR" altLang="en-US" sz="700" b="1" dirty="0">
              <a:solidFill>
                <a:schemeClr val="accent1"/>
              </a:solidFill>
              <a:latin typeface="나눔고딕"/>
              <a:ea typeface="나눔고딕"/>
              <a:cs typeface="Times New Roman"/>
            </a:endParaRPr>
          </a:p>
          <a:p>
            <a:pPr algn="ctr">
              <a:lnSpc>
                <a:spcPts val="700"/>
              </a:lnSpc>
              <a:defRPr/>
            </a:pPr>
            <a:r>
              <a:rPr lang="ru-RU" altLang="ko-KR" sz="700" b="1" dirty="0">
                <a:solidFill>
                  <a:schemeClr val="accent1"/>
                </a:solidFill>
                <a:latin typeface="나눔고딕"/>
                <a:ea typeface="나눔고딕"/>
                <a:cs typeface="Times New Roman"/>
              </a:rPr>
              <a:t>Видео внутри автобуса</a:t>
            </a:r>
            <a:endParaRPr lang="ko-KR" altLang="en-US" sz="700" b="1" dirty="0">
              <a:solidFill>
                <a:schemeClr val="accent1"/>
              </a:solidFill>
              <a:latin typeface="나눔고딕"/>
              <a:ea typeface="나눔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ED15F-6922-CF08-75F2-E27562D3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93506" cy="465137"/>
          </a:xfrm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ea typeface="NanumGothic" pitchFamily="2" charset="-127"/>
              </a:rPr>
              <a:t>05. </a:t>
            </a:r>
            <a:r>
              <a:rPr lang="ru-RU" sz="2000" b="1" u="sng" dirty="0">
                <a:ea typeface="NanumGothic" pitchFamily="2" charset="-127"/>
              </a:rPr>
              <a:t>Основные технические данные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C503C1-6879-B68D-C07F-3429D906C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06" y="663575"/>
            <a:ext cx="4206605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9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/>
          <p:cNvSpPr/>
          <p:nvPr/>
        </p:nvSpPr>
        <p:spPr>
          <a:xfrm>
            <a:off x="276560" y="740678"/>
            <a:ext cx="4345876" cy="33019"/>
          </a:xfrm>
          <a:custGeom>
            <a:avLst/>
            <a:gdLst>
              <a:gd name="connsiteX0" fmla="*/ 8254 w 4345876"/>
              <a:gd name="connsiteY0" fmla="*/ 8255 h 33019"/>
              <a:gd name="connsiteX1" fmla="*/ 4337621 w 4345876"/>
              <a:gd name="connsiteY1" fmla="*/ 8255 h 330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45876" h="33019">
                <a:moveTo>
                  <a:pt x="8254" y="8255"/>
                </a:moveTo>
                <a:lnTo>
                  <a:pt x="4337621" y="8255"/>
                </a:lnTo>
              </a:path>
            </a:pathLst>
          </a:custGeom>
          <a:ln w="12700">
            <a:solidFill>
              <a:srgbClr val="ED163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나눔고딕"/>
              <a:ea typeface="나눔고딕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0" y="0"/>
            <a:ext cx="6120003" cy="85747"/>
          </a:xfrm>
          <a:custGeom>
            <a:avLst/>
            <a:gdLst>
              <a:gd name="connsiteX0" fmla="*/ 0 w 6120003"/>
              <a:gd name="connsiteY0" fmla="*/ 0 h 85747"/>
              <a:gd name="connsiteX1" fmla="*/ 6120003 w 6120003"/>
              <a:gd name="connsiteY1" fmla="*/ 0 h 85747"/>
              <a:gd name="connsiteX2" fmla="*/ 6120003 w 6120003"/>
              <a:gd name="connsiteY2" fmla="*/ 85747 h 85747"/>
              <a:gd name="connsiteX3" fmla="*/ 0 w 6120003"/>
              <a:gd name="connsiteY3" fmla="*/ 85747 h 85747"/>
              <a:gd name="connsiteX4" fmla="*/ 0 w 6120003"/>
              <a:gd name="connsiteY4" fmla="*/ 0 h 85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20003" h="85747">
                <a:moveTo>
                  <a:pt x="0" y="0"/>
                </a:moveTo>
                <a:lnTo>
                  <a:pt x="6120003" y="0"/>
                </a:lnTo>
                <a:lnTo>
                  <a:pt x="6120003" y="85747"/>
                </a:lnTo>
                <a:lnTo>
                  <a:pt x="0" y="85747"/>
                </a:lnTo>
                <a:lnTo>
                  <a:pt x="0" y="0"/>
                </a:ln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나눔고딕"/>
              <a:ea typeface="나눔고딕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497291" y="1511488"/>
            <a:ext cx="3467296" cy="22570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700"/>
              </a:lnSpc>
              <a:defRPr/>
            </a:pPr>
            <a:endParaRPr lang="en-US" altLang="zh-CN" sz="7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  <a:p>
            <a:pPr>
              <a:lnSpc>
                <a:spcPts val="700"/>
              </a:lnSpc>
              <a:defRPr/>
            </a:pPr>
            <a:r>
              <a:rPr lang="ru-RU" sz="800" dirty="0"/>
              <a:t>В случае следующих неисправностей требуется оплата ремонта и запчастей:</a:t>
            </a:r>
            <a:endParaRPr lang="en-US" altLang="zh-CN" sz="7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589186" y="1737597"/>
            <a:ext cx="4604319" cy="103105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r>
              <a:rPr lang="en-US" altLang="zh-CN" sz="700" dirty="0">
                <a:solidFill>
                  <a:srgbClr val="656263"/>
                </a:solidFill>
                <a:latin typeface="나눔고딕"/>
                <a:ea typeface="나눔고딕"/>
                <a:cs typeface="Times New Roman"/>
              </a:rPr>
              <a:t>1. </a:t>
            </a:r>
            <a:r>
              <a:rPr lang="ru-RU" sz="800" dirty="0"/>
              <a:t>В случае выхода из строя прибора по истечении гарантийного срока.</a:t>
            </a:r>
          </a:p>
          <a:p>
            <a:r>
              <a:rPr lang="ru-RU" sz="800" dirty="0"/>
              <a:t>2. Признание случая не гарантийным из-за халатности клиента.</a:t>
            </a:r>
          </a:p>
          <a:p>
            <a:r>
              <a:rPr lang="ru-RU" sz="800" dirty="0"/>
              <a:t>3. В случае поломки из-за стихийных бедствий (пожар, землетрясение, наводнение, молния и т.д.)</a:t>
            </a:r>
          </a:p>
          <a:p>
            <a:r>
              <a:rPr lang="ru-RU" sz="800" dirty="0"/>
              <a:t>4. В случае неисправности из-за проблем с источником питания.</a:t>
            </a:r>
          </a:p>
          <a:p>
            <a:r>
              <a:rPr lang="ru-RU" sz="800" dirty="0"/>
              <a:t>5. В случае выхода из строя по причине неисправности устройства к чему подключена система.</a:t>
            </a:r>
          </a:p>
          <a:p>
            <a:r>
              <a:rPr lang="ru-RU" sz="800" dirty="0"/>
              <a:t>6. В результате разборки, ремонта или переделки прибора лицом, не являющимся специалистом по ремонту в официальном  сервисном центре.</a:t>
            </a:r>
          </a:p>
          <a:p>
            <a:r>
              <a:rPr lang="ru-RU" sz="800" dirty="0"/>
              <a:t>7. В случае выхода из строя из-за несоблюдения мер предосторожности по руководству пользователя.</a:t>
            </a:r>
            <a:endParaRPr lang="en-US" altLang="zh-CN" sz="700" dirty="0">
              <a:solidFill>
                <a:srgbClr val="656263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291306" y="1044575"/>
            <a:ext cx="2513509" cy="17819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1100"/>
              </a:lnSpc>
              <a:defRPr/>
            </a:pPr>
            <a:r>
              <a:rPr lang="ru-RU" altLang="zh-CN" sz="9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Подробности о гарантийном обслуживании</a:t>
            </a:r>
            <a:endParaRPr lang="en-US" altLang="zh-CN" sz="9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589186" y="3069635"/>
            <a:ext cx="4762500" cy="661720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r>
              <a:rPr lang="en-US" altLang="zh-CN" sz="7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- </a:t>
            </a:r>
            <a:r>
              <a:rPr lang="ru-RU" sz="800" dirty="0"/>
              <a:t>При приобретении прибора у вас есть какие-либо вопросы, такие как: способ покупки, цена продукта, информация о продукте и т. д.</a:t>
            </a:r>
          </a:p>
          <a:p>
            <a:r>
              <a:rPr lang="ru-RU" sz="800" dirty="0"/>
              <a:t>- В случае, если послепродажное обслуживание не осуществляется своевременно даже после запроса в официальное представительство или организацию.</a:t>
            </a:r>
          </a:p>
          <a:p>
            <a:r>
              <a:rPr lang="ru-RU" sz="800" dirty="0"/>
              <a:t>- В случае каких-либо других неудобств.</a:t>
            </a:r>
            <a:endParaRPr lang="en-US" altLang="zh-CN" sz="7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291306" y="2874615"/>
            <a:ext cx="2883803" cy="17819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1100"/>
              </a:lnSpc>
              <a:defRPr/>
            </a:pPr>
            <a:r>
              <a:rPr lang="ru-RU" altLang="zh-CN" sz="9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Потребитель может обратиться за консультацией</a:t>
            </a:r>
            <a:endParaRPr lang="en-US" altLang="zh-CN" sz="900" b="1" dirty="0">
              <a:solidFill>
                <a:srgbClr val="231F20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589186" y="4038093"/>
            <a:ext cx="4686298" cy="415498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r>
              <a:rPr lang="en-US" altLang="zh-CN" sz="7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- </a:t>
            </a:r>
            <a:r>
              <a:rPr lang="ru-RU" sz="800" dirty="0"/>
              <a:t>Компенсация за ущерб, причиненный потребителю этого продукта, осуществляется в соответствии с правилами компенсации ущерба потребителю в соответствии с Организацией по защите прав потребителей.</a:t>
            </a:r>
            <a:endParaRPr lang="en-US" altLang="zh-CN" sz="700" dirty="0">
              <a:solidFill>
                <a:srgbClr val="393536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291306" y="3775041"/>
            <a:ext cx="2551981" cy="20005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r>
              <a:rPr lang="ru-RU" sz="1000" b="1" dirty="0"/>
              <a:t>Критерии компенсации ущерба потребителю</a:t>
            </a:r>
            <a:endParaRPr lang="ru-RU" sz="900" dirty="0"/>
          </a:p>
        </p:txBody>
      </p:sp>
      <p:sp>
        <p:nvSpPr>
          <p:cNvPr id="41" name="Freeform 3"/>
          <p:cNvSpPr/>
          <p:nvPr/>
        </p:nvSpPr>
        <p:spPr>
          <a:xfrm>
            <a:off x="5989472" y="4425975"/>
            <a:ext cx="130530" cy="67462"/>
          </a:xfrm>
          <a:custGeom>
            <a:avLst/>
            <a:gdLst>
              <a:gd name="connsiteX0" fmla="*/ 0 w 130530"/>
              <a:gd name="connsiteY0" fmla="*/ 67462 h 67462"/>
              <a:gd name="connsiteX1" fmla="*/ 130530 w 130530"/>
              <a:gd name="connsiteY1" fmla="*/ 67462 h 67462"/>
              <a:gd name="connsiteX2" fmla="*/ 130530 w 130530"/>
              <a:gd name="connsiteY2" fmla="*/ 0 h 67462"/>
              <a:gd name="connsiteX3" fmla="*/ 0 w 130530"/>
              <a:gd name="connsiteY3" fmla="*/ 0 h 67462"/>
              <a:gd name="connsiteX4" fmla="*/ 0 w 130530"/>
              <a:gd name="connsiteY4" fmla="*/ 67462 h 67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0530" h="67462">
                <a:moveTo>
                  <a:pt x="0" y="67462"/>
                </a:moveTo>
                <a:lnTo>
                  <a:pt x="130530" y="67462"/>
                </a:lnTo>
                <a:lnTo>
                  <a:pt x="130530" y="0"/>
                </a:lnTo>
                <a:lnTo>
                  <a:pt x="0" y="0"/>
                </a:lnTo>
                <a:lnTo>
                  <a:pt x="0" y="67462"/>
                </a:lnTo>
              </a:path>
            </a:pathLst>
          </a:custGeom>
          <a:solidFill>
            <a:srgbClr val="ED163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TextBox 1"/>
          <p:cNvSpPr txBox="1"/>
          <p:nvPr/>
        </p:nvSpPr>
        <p:spPr>
          <a:xfrm>
            <a:off x="5574506" y="4413544"/>
            <a:ext cx="323807" cy="138949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800"/>
              </a:lnSpc>
              <a:tabLst>
                <a:tab pos="127000" algn="l"/>
                <a:tab pos="139700" algn="l"/>
                <a:tab pos="571500" algn="l"/>
                <a:tab pos="762000" algn="l"/>
              </a:tabLst>
              <a:defRPr/>
            </a:pPr>
            <a:r>
              <a:rPr lang="en-US" altLang="ko-KR" sz="600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DELTA</a:t>
            </a:r>
            <a:r>
              <a:rPr lang="en-US" altLang="zh-CN" sz="600" dirty="0">
                <a:latin typeface="나눔고딕"/>
                <a:ea typeface="나눔고딕"/>
                <a:cs typeface="Times New Roman"/>
              </a:rPr>
              <a:t> </a:t>
            </a:r>
            <a:r>
              <a:rPr lang="en-US" altLang="ko-KR" sz="600" dirty="0">
                <a:latin typeface="나눔고딕"/>
                <a:ea typeface="나눔고딕"/>
                <a:cs typeface="Times New Roman"/>
              </a:rPr>
              <a:t> </a:t>
            </a:r>
            <a:r>
              <a:rPr lang="ru-RU" altLang="ko-KR" sz="6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8</a:t>
            </a:r>
            <a:endParaRPr lang="en-US" altLang="ko-KR" sz="600" b="1" dirty="0">
              <a:solidFill>
                <a:srgbClr val="ED1639"/>
              </a:solidFill>
              <a:latin typeface="나눔고딕"/>
              <a:ea typeface="나눔고딕"/>
              <a:cs typeface="Times New Rom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2906" y="1208279"/>
            <a:ext cx="4507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" dirty="0">
                <a:solidFill>
                  <a:srgbClr val="393536"/>
                </a:solidFill>
                <a:latin typeface="나눔고딕"/>
                <a:ea typeface="나눔고딕"/>
                <a:cs typeface="Times New Roman"/>
              </a:rPr>
              <a:t>- </a:t>
            </a:r>
            <a:r>
              <a:rPr lang="ru-RU" altLang="ko-KR" sz="800" dirty="0"/>
              <a:t>П</a:t>
            </a:r>
            <a:r>
              <a:rPr lang="ru-RU" sz="800" dirty="0"/>
              <a:t>рибор будет отремонтирован бесплатно при обнаружении неисправности в работе в течение одного года с момента покупки при условии надлежащего использования.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316706" y="380329"/>
            <a:ext cx="4916584" cy="240450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lnSpc>
                <a:spcPts val="1500"/>
              </a:lnSpc>
              <a:tabLst>
                <a:tab pos="190500" algn="l"/>
              </a:tabLst>
              <a:defRPr/>
            </a:pPr>
            <a:r>
              <a:rPr lang="en-US" altLang="zh-CN" sz="1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0</a:t>
            </a:r>
            <a:r>
              <a:rPr lang="ru-RU" altLang="zh-CN" sz="1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5</a:t>
            </a:r>
            <a:r>
              <a:rPr lang="en-US" altLang="zh-CN" sz="1900" b="1" dirty="0">
                <a:solidFill>
                  <a:srgbClr val="ED1639"/>
                </a:solidFill>
                <a:latin typeface="나눔고딕"/>
                <a:ea typeface="나눔고딕"/>
                <a:cs typeface="Times New Roman"/>
              </a:rPr>
              <a:t>.</a:t>
            </a:r>
            <a:r>
              <a:rPr lang="en-US" altLang="zh-CN" sz="1900" dirty="0">
                <a:latin typeface="나눔고딕"/>
                <a:ea typeface="나눔고딕"/>
                <a:cs typeface="Times New Roman"/>
              </a:rPr>
              <a:t>  </a:t>
            </a:r>
            <a:r>
              <a:rPr lang="ru-RU" altLang="zh-CN" sz="1600" b="1" dirty="0">
                <a:solidFill>
                  <a:srgbClr val="231F20"/>
                </a:solidFill>
                <a:latin typeface="나눔고딕"/>
                <a:ea typeface="나눔고딕"/>
                <a:cs typeface="Times New Roman"/>
              </a:rPr>
              <a:t>Условия гарантийного обслуживания</a:t>
            </a:r>
            <a:endParaRPr lang="en-US" altLang="ko-KR" sz="800" b="1" dirty="0">
              <a:solidFill>
                <a:srgbClr val="656263"/>
              </a:solidFill>
              <a:latin typeface="나눔고딕"/>
              <a:ea typeface="나눔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5C0D2-FC46-C2F2-167B-8F232FFF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041106" cy="312737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ea typeface="NanumGothic" pitchFamily="2" charset="-127"/>
              </a:rPr>
              <a:t>Сведения об утилизации</a:t>
            </a:r>
            <a:endParaRPr lang="ru-RU" b="1" dirty="0">
              <a:ea typeface="NanumGothic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6EB55-1330-E59E-1DC4-39B5CB3D4335}"/>
              </a:ext>
            </a:extLst>
          </p:cNvPr>
          <p:cNvSpPr txBox="1"/>
          <p:nvPr/>
        </p:nvSpPr>
        <p:spPr>
          <a:xfrm>
            <a:off x="392906" y="587375"/>
            <a:ext cx="5410199" cy="3960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СКО не содержит в своём составе опасных или ядовитых веществ, способных нанести вред здоровью человека или окружающей среде, и не представляет опасности для жизни и здоровья людей и окружающей среды по окончании срока службы. Утилизация изделия может производиться по правилам утилизации общепромышленных отходов.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Транспортировка и хранение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СКО в транспортной таре перевозятся любым видом крытых транспортных средств (в железнодорожных вагонах, закрытых автомашинах, трюмах и отсеках судов, герметизированных отапливаемых отсеках самолетов и т.д.) в соответствии с требованиями действующих нормативных документов.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Расстановка и крепление в транспортных средствах ящиков с СКО  должны обеспечивать их устойчивое положение, исключать возможность смещения ящиков и удары их друг о друга, а также о стенки транспортных средств.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8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13991</TotalTime>
  <Words>1191</Words>
  <Application>Microsoft Office PowerPoint</Application>
  <PresentationFormat>Произвольный</PresentationFormat>
  <Paragraphs>172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Unicode MS</vt:lpstr>
      <vt:lpstr>Malgun Gothic</vt:lpstr>
      <vt:lpstr>NanumGothic</vt:lpstr>
      <vt:lpstr>Arial</vt:lpstr>
      <vt:lpstr>Calibri</vt:lpstr>
      <vt:lpstr>Times New Roman</vt:lpstr>
      <vt:lpstr>나눔고딕 ExtraBold</vt:lpstr>
      <vt:lpstr>함초롬돋움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05. Основные технические данные</vt:lpstr>
      <vt:lpstr>Презентация PowerPoint</vt:lpstr>
      <vt:lpstr>Сведения об утилизации</vt:lpstr>
      <vt:lpstr>ГАРАНТИЙНЫЙ ТАЛОН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</dc:creator>
  <cp:lastModifiedBy>Maxim Zhohov</cp:lastModifiedBy>
  <cp:revision>460</cp:revision>
  <dcterms:created xsi:type="dcterms:W3CDTF">2006-08-16T00:00:00Z</dcterms:created>
  <dcterms:modified xsi:type="dcterms:W3CDTF">2022-07-13T06:42:14Z</dcterms:modified>
  <cp:version>1000.0000.01</cp:version>
</cp:coreProperties>
</file>